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9926638" cy="14355763"/>
  <p:defaultTextStyle>
    <a:defPPr>
      <a:defRPr lang="en-US"/>
    </a:defPPr>
    <a:lvl1pPr marL="0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1pPr>
    <a:lvl2pPr marL="1993026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2pPr>
    <a:lvl3pPr marL="3986052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3pPr>
    <a:lvl4pPr marL="5979079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4pPr>
    <a:lvl5pPr marL="7972105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5pPr>
    <a:lvl6pPr marL="9965131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6pPr>
    <a:lvl7pPr marL="11958157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7pPr>
    <a:lvl8pPr marL="13951184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8pPr>
    <a:lvl9pPr marL="15944210" algn="l" defTabSz="3986052" rtl="0" eaLnBrk="1" latinLnBrk="0" hangingPunct="1">
      <a:defRPr sz="78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84D"/>
    <a:srgbClr val="E45252"/>
    <a:srgbClr val="FF5757"/>
    <a:srgbClr val="706F6F"/>
    <a:srgbClr val="929291"/>
    <a:srgbClr val="454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1" autoAdjust="0"/>
    <p:restoredTop sz="94660" autoAdjust="0"/>
  </p:normalViewPr>
  <p:slideViewPr>
    <p:cSldViewPr snapToGrid="0">
      <p:cViewPr varScale="1">
        <p:scale>
          <a:sx n="14" d="100"/>
          <a:sy n="14" d="100"/>
        </p:scale>
        <p:origin x="2885" y="11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41" tIns="69371" rIns="138741" bIns="69371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41" tIns="69371" rIns="138741" bIns="69371" rtlCol="0"/>
          <a:lstStyle>
            <a:lvl1pPr algn="r">
              <a:defRPr sz="1800"/>
            </a:lvl1pPr>
          </a:lstStyle>
          <a:p>
            <a:fld id="{030D993E-6665-4A5F-AAB1-B481B2B3E5D2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5485"/>
            <a:ext cx="4301543" cy="720279"/>
          </a:xfrm>
          <a:prstGeom prst="rect">
            <a:avLst/>
          </a:prstGeom>
        </p:spPr>
        <p:txBody>
          <a:bodyPr vert="horz" lIns="138741" tIns="69371" rIns="138741" bIns="69371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13635485"/>
            <a:ext cx="4301543" cy="720279"/>
          </a:xfrm>
          <a:prstGeom prst="rect">
            <a:avLst/>
          </a:prstGeom>
        </p:spPr>
        <p:txBody>
          <a:bodyPr vert="horz" lIns="138741" tIns="69371" rIns="138741" bIns="69371" rtlCol="0" anchor="b"/>
          <a:lstStyle>
            <a:lvl1pPr algn="r">
              <a:defRPr sz="1800"/>
            </a:lvl1pPr>
          </a:lstStyle>
          <a:p>
            <a:fld id="{4F09EB41-B5C6-484D-937E-5D84D8F8CA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15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41" tIns="69371" rIns="138741" bIns="69371" rtlCol="0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41" tIns="69371" rIns="138741" bIns="69371" rtlCol="0"/>
          <a:lstStyle>
            <a:lvl1pPr algn="r">
              <a:defRPr sz="1800"/>
            </a:lvl1pPr>
          </a:lstStyle>
          <a:p>
            <a:fld id="{6B012C6A-BFE0-41C1-AF0C-3F53F273866B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1793875"/>
            <a:ext cx="342423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41" tIns="69371" rIns="138741" bIns="6937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908710"/>
            <a:ext cx="7941310" cy="5652582"/>
          </a:xfrm>
          <a:prstGeom prst="rect">
            <a:avLst/>
          </a:prstGeom>
        </p:spPr>
        <p:txBody>
          <a:bodyPr vert="horz" lIns="138741" tIns="69371" rIns="138741" bIns="6937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485"/>
            <a:ext cx="4301543" cy="720279"/>
          </a:xfrm>
          <a:prstGeom prst="rect">
            <a:avLst/>
          </a:prstGeom>
        </p:spPr>
        <p:txBody>
          <a:bodyPr vert="horz" lIns="138741" tIns="69371" rIns="138741" bIns="69371" rtlCol="0" anchor="b"/>
          <a:lstStyle>
            <a:lvl1pPr algn="l">
              <a:defRPr sz="1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13635485"/>
            <a:ext cx="4301543" cy="720279"/>
          </a:xfrm>
          <a:prstGeom prst="rect">
            <a:avLst/>
          </a:prstGeom>
        </p:spPr>
        <p:txBody>
          <a:bodyPr vert="horz" lIns="138741" tIns="69371" rIns="138741" bIns="69371" rtlCol="0" anchor="b"/>
          <a:lstStyle>
            <a:lvl1pPr algn="r">
              <a:defRPr sz="1800"/>
            </a:lvl1pPr>
          </a:lstStyle>
          <a:p>
            <a:fld id="{477B4CDB-A227-45A5-8952-4821E8622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1pPr>
    <a:lvl2pPr marL="1993026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2pPr>
    <a:lvl3pPr marL="3986052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3pPr>
    <a:lvl4pPr marL="5979079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4pPr>
    <a:lvl5pPr marL="7972105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5pPr>
    <a:lvl6pPr marL="9965131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6pPr>
    <a:lvl7pPr marL="11958157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7pPr>
    <a:lvl8pPr marL="13951184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8pPr>
    <a:lvl9pPr marL="15944210" algn="l" defTabSz="3986052" rtl="0" eaLnBrk="1" latinLnBrk="0" hangingPunct="1">
      <a:defRPr sz="52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B4CDB-A227-45A5-8952-4821E8622D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5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1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2.emf"/><Relationship Id="rId42" Type="http://schemas.openxmlformats.org/officeDocument/2006/relationships/image" Target="../media/image40.png"/><Relationship Id="rId7" Type="http://schemas.openxmlformats.org/officeDocument/2006/relationships/image" Target="../media/image5.svg"/><Relationship Id="rId12" Type="http://schemas.openxmlformats.org/officeDocument/2006/relationships/image" Target="../media/image10.jp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jpeg"/><Relationship Id="rId2" Type="http://schemas.openxmlformats.org/officeDocument/2006/relationships/theme" Target="../theme/them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40" Type="http://schemas.openxmlformats.org/officeDocument/2006/relationships/image" Target="../media/image38.jp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emf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B31E08-D766-425E-8869-3879FE949CF4}"/>
              </a:ext>
            </a:extLst>
          </p:cNvPr>
          <p:cNvGrpSpPr/>
          <p:nvPr userDrawn="1"/>
        </p:nvGrpSpPr>
        <p:grpSpPr>
          <a:xfrm>
            <a:off x="-11871" y="0"/>
            <a:ext cx="31711071" cy="43146394"/>
            <a:chOff x="-11871" y="0"/>
            <a:chExt cx="31711071" cy="43146394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0F6F445-9DC5-4F27-95DD-DC50E801F14B}"/>
                </a:ext>
              </a:extLst>
            </p:cNvPr>
            <p:cNvSpPr/>
            <p:nvPr userDrawn="1"/>
          </p:nvSpPr>
          <p:spPr>
            <a:xfrm>
              <a:off x="19453454" y="39971267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BF13CCB-B22B-4341-BFCE-173C2D17478F}"/>
                </a:ext>
              </a:extLst>
            </p:cNvPr>
            <p:cNvSpPr/>
            <p:nvPr userDrawn="1"/>
          </p:nvSpPr>
          <p:spPr>
            <a:xfrm>
              <a:off x="19285806" y="38344169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32491FB-A766-47CC-BB1D-A1E2BFD26016}"/>
                </a:ext>
              </a:extLst>
            </p:cNvPr>
            <p:cNvSpPr/>
            <p:nvPr userDrawn="1"/>
          </p:nvSpPr>
          <p:spPr>
            <a:xfrm>
              <a:off x="-4320" y="38158513"/>
              <a:ext cx="30275212" cy="4687804"/>
            </a:xfrm>
            <a:custGeom>
              <a:avLst/>
              <a:gdLst>
                <a:gd name="connsiteX0" fmla="*/ 6622705 w 30275212"/>
                <a:gd name="connsiteY0" fmla="*/ 764 h 4687804"/>
                <a:gd name="connsiteX1" fmla="*/ 30275212 w 30275212"/>
                <a:gd name="connsiteY1" fmla="*/ 777136 h 4687804"/>
                <a:gd name="connsiteX2" fmla="*/ 30275212 w 30275212"/>
                <a:gd name="connsiteY2" fmla="*/ 2026932 h 4687804"/>
                <a:gd name="connsiteX3" fmla="*/ 30275212 w 30275212"/>
                <a:gd name="connsiteY3" fmla="*/ 2971080 h 4687804"/>
                <a:gd name="connsiteX4" fmla="*/ 30275212 w 30275212"/>
                <a:gd name="connsiteY4" fmla="*/ 3200008 h 4687804"/>
                <a:gd name="connsiteX5" fmla="*/ 30275212 w 30275212"/>
                <a:gd name="connsiteY5" fmla="*/ 3238368 h 4687804"/>
                <a:gd name="connsiteX6" fmla="*/ 30275212 w 30275212"/>
                <a:gd name="connsiteY6" fmla="*/ 3247804 h 4687804"/>
                <a:gd name="connsiteX7" fmla="*/ 30275212 w 30275212"/>
                <a:gd name="connsiteY7" fmla="*/ 3776180 h 4687804"/>
                <a:gd name="connsiteX8" fmla="*/ 30275212 w 30275212"/>
                <a:gd name="connsiteY8" fmla="*/ 4687804 h 4687804"/>
                <a:gd name="connsiteX9" fmla="*/ 0 w 30275212"/>
                <a:gd name="connsiteY9" fmla="*/ 4687804 h 4687804"/>
                <a:gd name="connsiteX10" fmla="*/ 0 w 30275212"/>
                <a:gd name="connsiteY10" fmla="*/ 3776180 h 4687804"/>
                <a:gd name="connsiteX11" fmla="*/ 0 w 30275212"/>
                <a:gd name="connsiteY11" fmla="*/ 3247804 h 4687804"/>
                <a:gd name="connsiteX12" fmla="*/ 0 w 30275212"/>
                <a:gd name="connsiteY12" fmla="*/ 3238368 h 4687804"/>
                <a:gd name="connsiteX13" fmla="*/ 0 w 30275212"/>
                <a:gd name="connsiteY13" fmla="*/ 2971080 h 4687804"/>
                <a:gd name="connsiteX14" fmla="*/ 0 w 30275212"/>
                <a:gd name="connsiteY14" fmla="*/ 2026932 h 4687804"/>
                <a:gd name="connsiteX15" fmla="*/ 0 w 30275212"/>
                <a:gd name="connsiteY15" fmla="*/ 777136 h 4687804"/>
                <a:gd name="connsiteX16" fmla="*/ 6622705 w 30275212"/>
                <a:gd name="connsiteY16" fmla="*/ 764 h 4687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275212" h="4687804">
                  <a:moveTo>
                    <a:pt x="6622705" y="764"/>
                  </a:moveTo>
                  <a:cubicBezTo>
                    <a:pt x="14506873" y="54164"/>
                    <a:pt x="22391044" y="2880324"/>
                    <a:pt x="30275212" y="777136"/>
                  </a:cubicBezTo>
                  <a:lnTo>
                    <a:pt x="30275212" y="2026932"/>
                  </a:lnTo>
                  <a:lnTo>
                    <a:pt x="30275212" y="2971080"/>
                  </a:lnTo>
                  <a:lnTo>
                    <a:pt x="30275212" y="3200008"/>
                  </a:lnTo>
                  <a:lnTo>
                    <a:pt x="30275212" y="3238368"/>
                  </a:lnTo>
                  <a:lnTo>
                    <a:pt x="30275212" y="3247804"/>
                  </a:lnTo>
                  <a:lnTo>
                    <a:pt x="30275212" y="3776180"/>
                  </a:lnTo>
                  <a:lnTo>
                    <a:pt x="30275212" y="4687804"/>
                  </a:lnTo>
                  <a:lnTo>
                    <a:pt x="0" y="4687804"/>
                  </a:lnTo>
                  <a:lnTo>
                    <a:pt x="0" y="3776180"/>
                  </a:lnTo>
                  <a:lnTo>
                    <a:pt x="0" y="3247804"/>
                  </a:lnTo>
                  <a:lnTo>
                    <a:pt x="0" y="3238368"/>
                  </a:lnTo>
                  <a:lnTo>
                    <a:pt x="0" y="2971080"/>
                  </a:lnTo>
                  <a:lnTo>
                    <a:pt x="0" y="2026932"/>
                  </a:lnTo>
                  <a:lnTo>
                    <a:pt x="0" y="777136"/>
                  </a:lnTo>
                  <a:cubicBezTo>
                    <a:pt x="2207569" y="188244"/>
                    <a:pt x="4415137" y="-14188"/>
                    <a:pt x="6622705" y="76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Wave 72">
              <a:extLst>
                <a:ext uri="{FF2B5EF4-FFF2-40B4-BE49-F238E27FC236}">
                  <a16:creationId xmlns:a16="http://schemas.microsoft.com/office/drawing/2014/main" id="{4D310DD8-4112-4D0F-BAE3-F2431F8E16C0}"/>
                </a:ext>
              </a:extLst>
            </p:cNvPr>
            <p:cNvSpPr/>
            <p:nvPr userDrawn="1"/>
          </p:nvSpPr>
          <p:spPr>
            <a:xfrm flipH="1" flipV="1">
              <a:off x="-11871" y="36626752"/>
              <a:ext cx="30275213" cy="1800000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E1C3F1D-4C10-4AB8-8D85-6C82372AF056}"/>
                </a:ext>
              </a:extLst>
            </p:cNvPr>
            <p:cNvGrpSpPr/>
            <p:nvPr userDrawn="1"/>
          </p:nvGrpSpPr>
          <p:grpSpPr>
            <a:xfrm>
              <a:off x="-6643" y="0"/>
              <a:ext cx="30275213" cy="5040000"/>
              <a:chOff x="0" y="-1"/>
              <a:chExt cx="30275213" cy="2880000"/>
            </a:xfrm>
            <a:solidFill>
              <a:srgbClr val="E9584D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A83A6A1-A99C-4CF8-9E4F-B8A375F351E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30275213" cy="1440000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Wave 39">
                <a:extLst>
                  <a:ext uri="{FF2B5EF4-FFF2-40B4-BE49-F238E27FC236}">
                    <a16:creationId xmlns:a16="http://schemas.microsoft.com/office/drawing/2014/main" id="{56DAFFCE-E6EC-4F3F-9038-DE60F7D499A4}"/>
                  </a:ext>
                </a:extLst>
              </p:cNvPr>
              <p:cNvSpPr/>
              <p:nvPr userDrawn="1"/>
            </p:nvSpPr>
            <p:spPr>
              <a:xfrm>
                <a:off x="0" y="-1"/>
                <a:ext cx="30275213" cy="2880000"/>
              </a:xfrm>
              <a:prstGeom prst="wave">
                <a:avLst>
                  <a:gd name="adj1" fmla="val 20000"/>
                  <a:gd name="adj2" fmla="val 0"/>
                </a:avLst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1ED34A5-98C7-4879-893A-92BD242FB9D9}"/>
                </a:ext>
              </a:extLst>
            </p:cNvPr>
            <p:cNvGrpSpPr/>
            <p:nvPr userDrawn="1"/>
          </p:nvGrpSpPr>
          <p:grpSpPr>
            <a:xfrm>
              <a:off x="2160000" y="1697908"/>
              <a:ext cx="4320000" cy="4320000"/>
              <a:chOff x="2160000" y="1440000"/>
              <a:chExt cx="4320000" cy="43200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0BA86CA-56D1-4E0B-9F6C-312F3E387E65}"/>
                  </a:ext>
                </a:extLst>
              </p:cNvPr>
              <p:cNvSpPr/>
              <p:nvPr userDrawn="1"/>
            </p:nvSpPr>
            <p:spPr>
              <a:xfrm>
                <a:off x="2160000" y="1440000"/>
                <a:ext cx="4320000" cy="432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38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6F32608B-D018-464C-BE67-BBAF91F1070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78" t="11013" r="13076" b="10954"/>
              <a:stretch/>
            </p:blipFill>
            <p:spPr>
              <a:xfrm>
                <a:off x="2729582" y="2370817"/>
                <a:ext cx="3185594" cy="2460263"/>
              </a:xfrm>
              <a:prstGeom prst="rect">
                <a:avLst/>
              </a:prstGeom>
            </p:spPr>
          </p:pic>
        </p:grp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82368E0-47D3-4A40-8764-DD9C3F902999}"/>
                </a:ext>
              </a:extLst>
            </p:cNvPr>
            <p:cNvSpPr/>
            <p:nvPr userDrawn="1"/>
          </p:nvSpPr>
          <p:spPr>
            <a:xfrm>
              <a:off x="25565822" y="37451519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DED16135-5D56-4CC9-BA08-A6E7B5785FF9}"/>
                </a:ext>
              </a:extLst>
            </p:cNvPr>
            <p:cNvPicPr/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6" r="11696"/>
            <a:stretch/>
          </p:blipFill>
          <p:spPr bwMode="auto">
            <a:xfrm>
              <a:off x="25736901" y="37901893"/>
              <a:ext cx="1468606" cy="99859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628DB99-40BB-4019-B724-CFEC5532BA35}"/>
                </a:ext>
              </a:extLst>
            </p:cNvPr>
            <p:cNvGrpSpPr/>
            <p:nvPr userDrawn="1"/>
          </p:nvGrpSpPr>
          <p:grpSpPr>
            <a:xfrm>
              <a:off x="7662306" y="37757468"/>
              <a:ext cx="1805544" cy="1839704"/>
              <a:chOff x="7548006" y="37728160"/>
              <a:chExt cx="1608547" cy="1422894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F112C1F1-FB2E-46D4-A85E-D359D8E09BB6}"/>
                  </a:ext>
                </a:extLst>
              </p:cNvPr>
              <p:cNvSpPr/>
              <p:nvPr userDrawn="1"/>
            </p:nvSpPr>
            <p:spPr>
              <a:xfrm>
                <a:off x="7548006" y="37728160"/>
                <a:ext cx="1608547" cy="14228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7" name="Picture 166" descr="http://www.globalsmartgridfederation.org/images/ITRIlogo.JPG">
                <a:extLst>
                  <a:ext uri="{FF2B5EF4-FFF2-40B4-BE49-F238E27FC236}">
                    <a16:creationId xmlns:a16="http://schemas.microsoft.com/office/drawing/2014/main" id="{4A4B35E5-B74D-4534-A77C-DB09FE786E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1161" y="38233187"/>
                <a:ext cx="1339071" cy="4784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6C23DC3-9239-4C71-877C-5C5411A5EF85}"/>
                </a:ext>
              </a:extLst>
            </p:cNvPr>
            <p:cNvGrpSpPr/>
            <p:nvPr userDrawn="1"/>
          </p:nvGrpSpPr>
          <p:grpSpPr>
            <a:xfrm>
              <a:off x="11495467" y="40178071"/>
              <a:ext cx="1048562" cy="962867"/>
              <a:chOff x="20870981" y="9162990"/>
              <a:chExt cx="1440000" cy="144000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9BE394B-1899-436B-B6FD-D939368632AD}"/>
                  </a:ext>
                </a:extLst>
              </p:cNvPr>
              <p:cNvSpPr/>
              <p:nvPr userDrawn="1"/>
            </p:nvSpPr>
            <p:spPr>
              <a:xfrm>
                <a:off x="20870981" y="9162990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C335AFAC-BB67-4594-BDA0-839689586F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40884" y="9318353"/>
                <a:ext cx="1080001" cy="1080000"/>
              </a:xfrm>
              <a:prstGeom prst="rect">
                <a:avLst/>
              </a:prstGeom>
            </p:spPr>
          </p:pic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CB519D2-DB27-451A-BC62-592BB03D408E}"/>
                </a:ext>
              </a:extLst>
            </p:cNvPr>
            <p:cNvSpPr/>
            <p:nvPr userDrawn="1"/>
          </p:nvSpPr>
          <p:spPr>
            <a:xfrm>
              <a:off x="12572322" y="39771772"/>
              <a:ext cx="10812126" cy="13857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3986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800" u="none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3986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u="none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www.linkedin.com/in/5g-coral</a:t>
              </a:r>
              <a:endParaRPr lang="en-GB" sz="2800" u="none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3986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altLang="es-ES" sz="2800" u="none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www.linkedin.com/in/5g-transformer-eu-project-a05311144</a:t>
              </a:r>
              <a:endParaRPr lang="en-US" sz="2800" u="none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57D60E7-9404-4AB6-8C25-4F84364FA89C}"/>
                </a:ext>
              </a:extLst>
            </p:cNvPr>
            <p:cNvGrpSpPr/>
            <p:nvPr userDrawn="1"/>
          </p:nvGrpSpPr>
          <p:grpSpPr>
            <a:xfrm>
              <a:off x="517690" y="40240917"/>
              <a:ext cx="925751" cy="933062"/>
              <a:chOff x="22040836" y="6730811"/>
              <a:chExt cx="1440000" cy="1440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ABF2567-F0C5-407A-A593-AD3DE72B2E41}"/>
                  </a:ext>
                </a:extLst>
              </p:cNvPr>
              <p:cNvSpPr/>
              <p:nvPr userDrawn="1"/>
            </p:nvSpPr>
            <p:spPr>
              <a:xfrm>
                <a:off x="22040836" y="6730811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Graphic 33" descr="World">
                <a:extLst>
                  <a:ext uri="{FF2B5EF4-FFF2-40B4-BE49-F238E27FC236}">
                    <a16:creationId xmlns:a16="http://schemas.microsoft.com/office/drawing/2014/main" id="{596547C2-5AEC-450F-99AA-03556817D1D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2227473" y="6944256"/>
                <a:ext cx="1080000" cy="1080001"/>
              </a:xfrm>
              <a:prstGeom prst="rect">
                <a:avLst/>
              </a:prstGeom>
            </p:spPr>
          </p:pic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5C5BF45-D506-4722-8D23-4674D89EED0F}"/>
                </a:ext>
              </a:extLst>
            </p:cNvPr>
            <p:cNvSpPr/>
            <p:nvPr userDrawn="1"/>
          </p:nvSpPr>
          <p:spPr>
            <a:xfrm>
              <a:off x="1471735" y="40111866"/>
              <a:ext cx="3755166" cy="9882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800" dirty="0">
                <a:latin typeface="+mn-lt"/>
              </a:endParaRPr>
            </a:p>
            <a:p>
              <a:pPr algn="l"/>
              <a:r>
                <a:rPr lang="en-US" sz="2800" dirty="0">
                  <a:latin typeface="+mn-lt"/>
                </a:rPr>
                <a:t>www.5g-coral.eu</a:t>
              </a:r>
            </a:p>
            <a:p>
              <a:pPr marL="0" marR="0" lvl="0" indent="0" algn="l" defTabSz="3986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_tradnl" altLang="es-ES" sz="2800" b="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www.5g-transformer.eu</a:t>
              </a:r>
            </a:p>
            <a:p>
              <a:pPr algn="l"/>
              <a:endParaRPr lang="en-US" sz="2000" dirty="0">
                <a:latin typeface="+mn-lt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52DFDAE-5431-4FE3-A834-44EAABCB7C0B}"/>
                </a:ext>
              </a:extLst>
            </p:cNvPr>
            <p:cNvGrpSpPr/>
            <p:nvPr userDrawn="1"/>
          </p:nvGrpSpPr>
          <p:grpSpPr>
            <a:xfrm>
              <a:off x="5314520" y="40242155"/>
              <a:ext cx="956685" cy="933062"/>
              <a:chOff x="18814108" y="8273280"/>
              <a:chExt cx="1440000" cy="1440000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EB780D2-0E04-4B38-9A99-D11F0D79A44D}"/>
                  </a:ext>
                </a:extLst>
              </p:cNvPr>
              <p:cNvSpPr/>
              <p:nvPr userDrawn="1"/>
            </p:nvSpPr>
            <p:spPr>
              <a:xfrm>
                <a:off x="18814108" y="8273280"/>
                <a:ext cx="1440000" cy="144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CF165C1E-28E9-41D2-AAEF-93F5C9AC43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8994108" y="8453280"/>
                <a:ext cx="1080000" cy="1080000"/>
              </a:xfrm>
              <a:prstGeom prst="rect">
                <a:avLst/>
              </a:prstGeom>
            </p:spPr>
          </p:pic>
        </p:grp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2E728CB-E1E7-4529-8433-190AAD44BA48}"/>
                </a:ext>
              </a:extLst>
            </p:cNvPr>
            <p:cNvSpPr/>
            <p:nvPr userDrawn="1"/>
          </p:nvSpPr>
          <p:spPr>
            <a:xfrm>
              <a:off x="6299498" y="40053349"/>
              <a:ext cx="5349959" cy="11044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  <a:p>
              <a:pPr algn="l"/>
              <a:r>
                <a:rPr lang="en-US" sz="2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www.twitter.com/5G_CORAL</a:t>
              </a:r>
            </a:p>
            <a:p>
              <a:pPr marL="0" marR="0" lvl="0" indent="0" algn="l" defTabSz="3986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www.twitter.com</a:t>
              </a:r>
              <a:r>
                <a:rPr lang="es-ES_tradnl" altLang="es-ES" sz="2800" b="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/5g_transformer</a:t>
              </a:r>
            </a:p>
            <a:p>
              <a:pPr algn="l"/>
              <a:endParaRPr lang="en-US" sz="1800" dirty="0">
                <a:latin typeface="+mn-lt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12C59C3-15AB-4B18-86E2-7F897BD3CA40}"/>
                </a:ext>
              </a:extLst>
            </p:cNvPr>
            <p:cNvGrpSpPr/>
            <p:nvPr userDrawn="1"/>
          </p:nvGrpSpPr>
          <p:grpSpPr>
            <a:xfrm>
              <a:off x="71880" y="37561764"/>
              <a:ext cx="2015339" cy="1800000"/>
              <a:chOff x="3705094" y="38455662"/>
              <a:chExt cx="1800000" cy="1800000"/>
            </a:xfrm>
          </p:grpSpPr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DAEF7E5D-AE36-4343-9465-C085D10FE3CA}"/>
                  </a:ext>
                </a:extLst>
              </p:cNvPr>
              <p:cNvSpPr/>
              <p:nvPr userDrawn="1"/>
            </p:nvSpPr>
            <p:spPr>
              <a:xfrm>
                <a:off x="3705094" y="38455662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A close up of a logo&#10;&#10;Description generated with very high confidence">
                <a:extLst>
                  <a:ext uri="{FF2B5EF4-FFF2-40B4-BE49-F238E27FC236}">
                    <a16:creationId xmlns:a16="http://schemas.microsoft.com/office/drawing/2014/main" id="{3C057201-0C03-46A6-A15E-06CFF7D1757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75094" y="38725662"/>
                <a:ext cx="1260000" cy="1260000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3D72BC5-DC92-482A-8E67-F5D4532577AB}"/>
                </a:ext>
              </a:extLst>
            </p:cNvPr>
            <p:cNvSpPr/>
            <p:nvPr userDrawn="1"/>
          </p:nvSpPr>
          <p:spPr>
            <a:xfrm>
              <a:off x="8686799" y="41906834"/>
              <a:ext cx="4979167" cy="52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l"/>
              <a:r>
                <a:rPr lang="en-GB" sz="2800" b="1" dirty="0">
                  <a:solidFill>
                    <a:schemeClr val="bg1"/>
                  </a:solidFill>
                  <a:latin typeface="+mn-lt"/>
                </a:rPr>
                <a:t>Cost:</a:t>
              </a:r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 </a:t>
              </a:r>
            </a:p>
            <a:p>
              <a:pPr algn="l"/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3.856.973,75€</a:t>
              </a:r>
            </a:p>
            <a:p>
              <a:pPr algn="l"/>
              <a:r>
                <a:rPr lang="en-US" altLang="zh-TW" sz="2800" kern="0" dirty="0">
                  <a:solidFill>
                    <a:schemeClr val="bg1"/>
                  </a:solidFill>
                  <a:latin typeface="+mn-lt"/>
                  <a:cs typeface="Calibri" panose="020F0502020204030204" pitchFamily="34" charset="0"/>
                </a:rPr>
                <a:t>7.985.582,41 €</a:t>
              </a:r>
              <a:endParaRPr lang="en-GB" sz="2800" dirty="0">
                <a:solidFill>
                  <a:schemeClr val="bg1"/>
                </a:solidFill>
                <a:latin typeface="+mn-lt"/>
              </a:endParaRPr>
            </a:p>
            <a:p>
              <a:pPr algn="l"/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3770363-DEDB-442F-9C3A-A1AB127CD2C4}"/>
                </a:ext>
              </a:extLst>
            </p:cNvPr>
            <p:cNvSpPr/>
            <p:nvPr userDrawn="1"/>
          </p:nvSpPr>
          <p:spPr>
            <a:xfrm>
              <a:off x="20180069" y="40745748"/>
              <a:ext cx="8351810" cy="24006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l"/>
              <a:r>
                <a:rPr lang="en-GB" sz="2800" b="1" dirty="0">
                  <a:solidFill>
                    <a:schemeClr val="bg1"/>
                  </a:solidFill>
                </a:rPr>
                <a:t>Technical Managers: </a:t>
              </a:r>
            </a:p>
            <a:p>
              <a:pPr algn="l"/>
              <a:r>
                <a:rPr lang="en-GB" sz="2800" i="0" dirty="0" err="1">
                  <a:solidFill>
                    <a:schemeClr val="bg1"/>
                  </a:solidFill>
                </a:rPr>
                <a:t>Dr.</a:t>
              </a:r>
              <a:r>
                <a:rPr lang="en-GB" sz="2800" i="0" dirty="0">
                  <a:solidFill>
                    <a:schemeClr val="bg1"/>
                  </a:solidFill>
                </a:rPr>
                <a:t> Alain Mourad (Interdigital Europe), </a:t>
              </a:r>
              <a:r>
                <a:rPr lang="en-GB" sz="2800" i="0" dirty="0" err="1">
                  <a:solidFill>
                    <a:schemeClr val="bg1"/>
                  </a:solidFill>
                </a:rPr>
                <a:t>Dr.</a:t>
              </a:r>
              <a:r>
                <a:rPr lang="en-GB" sz="2800" i="0" dirty="0">
                  <a:solidFill>
                    <a:schemeClr val="bg1"/>
                  </a:solidFill>
                </a:rPr>
                <a:t> Tony Do (ITRI)</a:t>
              </a:r>
            </a:p>
            <a:p>
              <a:pPr algn="l"/>
              <a:r>
                <a:rPr lang="en-GB" sz="2800" i="0" dirty="0" err="1">
                  <a:solidFill>
                    <a:schemeClr val="bg1"/>
                  </a:solidFill>
                </a:rPr>
                <a:t>Dr.</a:t>
              </a:r>
              <a:r>
                <a:rPr lang="en-GB" sz="2800" i="0" dirty="0">
                  <a:solidFill>
                    <a:schemeClr val="bg1"/>
                  </a:solidFill>
                </a:rPr>
                <a:t> Xavier Costa NEC Labs Europe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5B7BC88-F39B-414C-A8A0-39D16176720D}"/>
                </a:ext>
              </a:extLst>
            </p:cNvPr>
            <p:cNvSpPr/>
            <p:nvPr userDrawn="1"/>
          </p:nvSpPr>
          <p:spPr>
            <a:xfrm>
              <a:off x="13809785" y="41263177"/>
              <a:ext cx="7093394" cy="13369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l"/>
              <a:r>
                <a:rPr lang="en-GB" sz="2800" b="1" dirty="0">
                  <a:solidFill>
                    <a:schemeClr val="bg1"/>
                  </a:solidFill>
                </a:rPr>
                <a:t>Coordinator:</a:t>
              </a:r>
              <a:r>
                <a:rPr lang="en-GB" sz="2800" dirty="0">
                  <a:solidFill>
                    <a:schemeClr val="bg1"/>
                  </a:solidFill>
                </a:rPr>
                <a:t> </a:t>
              </a:r>
            </a:p>
            <a:p>
              <a:pPr algn="l"/>
              <a:r>
                <a:rPr lang="en-GB" sz="2800" i="0" dirty="0" err="1">
                  <a:solidFill>
                    <a:schemeClr val="bg1"/>
                  </a:solidFill>
                </a:rPr>
                <a:t>Dr.</a:t>
              </a:r>
              <a:r>
                <a:rPr lang="en-GB" sz="2800" i="0" dirty="0">
                  <a:solidFill>
                    <a:schemeClr val="bg1"/>
                  </a:solidFill>
                </a:rPr>
                <a:t> Antonio de la Oliva (UC3M)</a:t>
              </a:r>
            </a:p>
            <a:p>
              <a:pPr algn="l"/>
              <a:r>
                <a:rPr lang="en-GB" sz="2800" i="0" dirty="0" err="1">
                  <a:solidFill>
                    <a:schemeClr val="bg1"/>
                  </a:solidFill>
                </a:rPr>
                <a:t>Dr.</a:t>
              </a:r>
              <a:r>
                <a:rPr lang="en-GB" sz="2800" i="0" dirty="0">
                  <a:solidFill>
                    <a:schemeClr val="bg1"/>
                  </a:solidFill>
                </a:rPr>
                <a:t> Carlos J. Bernardos (UC3M)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EDB4424-4C6B-4F05-A5C7-7FD1F00A8E7A}"/>
                </a:ext>
              </a:extLst>
            </p:cNvPr>
            <p:cNvSpPr/>
            <p:nvPr userDrawn="1"/>
          </p:nvSpPr>
          <p:spPr>
            <a:xfrm>
              <a:off x="2159999" y="41378050"/>
              <a:ext cx="4198081" cy="10587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l"/>
              <a:r>
                <a:rPr lang="en-GB" sz="2800" b="1" dirty="0">
                  <a:solidFill>
                    <a:schemeClr val="bg1"/>
                  </a:solidFill>
                  <a:latin typeface="+mn-lt"/>
                </a:rPr>
                <a:t>Project lifetime:</a:t>
              </a:r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 </a:t>
              </a:r>
            </a:p>
            <a:p>
              <a:pPr algn="l"/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01/09/2017 - 31/08/2019</a:t>
              </a:r>
            </a:p>
            <a:p>
              <a:pPr algn="l"/>
              <a:r>
                <a:rPr lang="en-GB" sz="2800" dirty="0">
                  <a:solidFill>
                    <a:schemeClr val="bg1"/>
                  </a:solidFill>
                  <a:latin typeface="+mn-lt"/>
                </a:rPr>
                <a:t>01/06/2017 – 30/11/2019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B6810A-232C-49CF-A64F-4382322D7AA5}"/>
                </a:ext>
              </a:extLst>
            </p:cNvPr>
            <p:cNvGrpSpPr/>
            <p:nvPr userDrawn="1"/>
          </p:nvGrpSpPr>
          <p:grpSpPr>
            <a:xfrm>
              <a:off x="2095088" y="36752142"/>
              <a:ext cx="1800000" cy="1800000"/>
              <a:chOff x="3190531" y="37906199"/>
              <a:chExt cx="1800000" cy="1800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17BB28C-CF37-43DF-85E4-371FD9B7DFE9}"/>
                  </a:ext>
                </a:extLst>
              </p:cNvPr>
              <p:cNvSpPr/>
              <p:nvPr userDrawn="1"/>
            </p:nvSpPr>
            <p:spPr>
              <a:xfrm>
                <a:off x="3190531" y="37906199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5" name="Picture 6" descr="C:\Users\CarroG90\Desktop\NEC-symbol.png">
                <a:extLst>
                  <a:ext uri="{FF2B5EF4-FFF2-40B4-BE49-F238E27FC236}">
                    <a16:creationId xmlns:a16="http://schemas.microsoft.com/office/drawing/2014/main" id="{0747AF08-6D1F-43C3-BDB7-3D336C7CBA4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8759" y="38632589"/>
                <a:ext cx="1437746" cy="396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1A55FAD-6C96-4239-8CDE-231896A6F595}"/>
                </a:ext>
              </a:extLst>
            </p:cNvPr>
            <p:cNvSpPr/>
            <p:nvPr userDrawn="1"/>
          </p:nvSpPr>
          <p:spPr>
            <a:xfrm>
              <a:off x="19512227" y="37365698"/>
              <a:ext cx="1800000" cy="19693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79" name="Picture 14" descr="G:\_sync\progetti\logo\nxw\logo_nextworks.png">
              <a:extLst>
                <a:ext uri="{FF2B5EF4-FFF2-40B4-BE49-F238E27FC236}">
                  <a16:creationId xmlns:a16="http://schemas.microsoft.com/office/drawing/2014/main" id="{0A175475-413D-4708-8D01-4031131AC7A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0852" y="38066539"/>
              <a:ext cx="1556334" cy="334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22864780-8F82-4805-B429-F25AA7F1C995}"/>
                </a:ext>
              </a:extLst>
            </p:cNvPr>
            <p:cNvSpPr/>
            <p:nvPr userDrawn="1"/>
          </p:nvSpPr>
          <p:spPr>
            <a:xfrm>
              <a:off x="5688433" y="36716653"/>
              <a:ext cx="1832530" cy="18397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80" name="Picture 9" descr="C:\Users\CarroG90\Desktop\NOKIA.png">
              <a:extLst>
                <a:ext uri="{FF2B5EF4-FFF2-40B4-BE49-F238E27FC236}">
                  <a16:creationId xmlns:a16="http://schemas.microsoft.com/office/drawing/2014/main" id="{696B5B27-25E9-4FE6-87EC-CE3A02A819E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895" y="37518503"/>
              <a:ext cx="1635386" cy="27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9E46EB32-9FD8-4371-97EC-B2D45BC917AB}"/>
                </a:ext>
              </a:extLst>
            </p:cNvPr>
            <p:cNvSpPr/>
            <p:nvPr userDrawn="1"/>
          </p:nvSpPr>
          <p:spPr>
            <a:xfrm>
              <a:off x="3845554" y="37815108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pic>
          <p:nvPicPr>
            <p:cNvPr id="81" name="Picture 7" descr="F:\projectes\16_5GTransformer_TA11_softhaul\softhaul_external\Logos\logotipoSAMUR.jpg">
              <a:extLst>
                <a:ext uri="{FF2B5EF4-FFF2-40B4-BE49-F238E27FC236}">
                  <a16:creationId xmlns:a16="http://schemas.microsoft.com/office/drawing/2014/main" id="{92F08418-5C5C-4A10-ACEA-73066C98AD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029" y="38158359"/>
              <a:ext cx="1141218" cy="1203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3BE033-4362-4DFB-9B73-AA8A7C7D7455}"/>
                </a:ext>
              </a:extLst>
            </p:cNvPr>
            <p:cNvGrpSpPr/>
            <p:nvPr userDrawn="1"/>
          </p:nvGrpSpPr>
          <p:grpSpPr>
            <a:xfrm>
              <a:off x="9472548" y="36791718"/>
              <a:ext cx="1800000" cy="1688255"/>
              <a:chOff x="19438364" y="37036378"/>
              <a:chExt cx="1800000" cy="1688255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7812659-F44D-4DFB-BFA0-CE44D7C2C5A1}"/>
                  </a:ext>
                </a:extLst>
              </p:cNvPr>
              <p:cNvSpPr/>
              <p:nvPr userDrawn="1"/>
            </p:nvSpPr>
            <p:spPr>
              <a:xfrm>
                <a:off x="19438364" y="37036378"/>
                <a:ext cx="1800000" cy="16882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pic>
            <p:nvPicPr>
              <p:cNvPr id="83" name="Picture 2" descr="Bildergebnis für fiat chrysler crf logo">
                <a:extLst>
                  <a:ext uri="{FF2B5EF4-FFF2-40B4-BE49-F238E27FC236}">
                    <a16:creationId xmlns:a16="http://schemas.microsoft.com/office/drawing/2014/main" id="{5EA93DDF-756B-42A4-BE64-B44C9F7B905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84754" y="37644265"/>
                <a:ext cx="1734032" cy="689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596F66-2D40-435B-AA17-2757568536AA}"/>
                </a:ext>
              </a:extLst>
            </p:cNvPr>
            <p:cNvGrpSpPr/>
            <p:nvPr userDrawn="1"/>
          </p:nvGrpSpPr>
          <p:grpSpPr>
            <a:xfrm>
              <a:off x="22961077" y="37586405"/>
              <a:ext cx="1687623" cy="1494384"/>
              <a:chOff x="22846777" y="37328497"/>
              <a:chExt cx="1687623" cy="1494384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DE638C4-3398-443B-BA32-7544376C0060}"/>
                  </a:ext>
                </a:extLst>
              </p:cNvPr>
              <p:cNvSpPr/>
              <p:nvPr userDrawn="1"/>
            </p:nvSpPr>
            <p:spPr>
              <a:xfrm>
                <a:off x="22846777" y="37328497"/>
                <a:ext cx="1687623" cy="14943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pic>
            <p:nvPicPr>
              <p:cNvPr id="77" name="Picture 12" descr="C:\Users\CarroG90\Desktop\2000px-Orange_logo.svg.png">
                <a:extLst>
                  <a:ext uri="{FF2B5EF4-FFF2-40B4-BE49-F238E27FC236}">
                    <a16:creationId xmlns:a16="http://schemas.microsoft.com/office/drawing/2014/main" id="{EDF0D066-747B-4105-B3CF-E7A1BD7C287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06233" y="37682809"/>
                <a:ext cx="1013594" cy="101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C67C17-5F48-4FBD-A74F-CBE296CE8E06}"/>
                </a:ext>
              </a:extLst>
            </p:cNvPr>
            <p:cNvGrpSpPr/>
            <p:nvPr userDrawn="1"/>
          </p:nvGrpSpPr>
          <p:grpSpPr>
            <a:xfrm>
              <a:off x="13070442" y="36981588"/>
              <a:ext cx="1800000" cy="1800000"/>
              <a:chOff x="12727542" y="36634780"/>
              <a:chExt cx="1800000" cy="1800000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BD13463A-0E93-4432-A7C8-EBF4753301C4}"/>
                  </a:ext>
                </a:extLst>
              </p:cNvPr>
              <p:cNvSpPr/>
              <p:nvPr userDrawn="1"/>
            </p:nvSpPr>
            <p:spPr>
              <a:xfrm>
                <a:off x="12727542" y="36634780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pic>
            <p:nvPicPr>
              <p:cNvPr id="82" name="Picture 2" descr="F:\projectes\16_5GTransformer_TA11_softhaul\softhaul_external\Logos\BCOM.png">
                <a:extLst>
                  <a:ext uri="{FF2B5EF4-FFF2-40B4-BE49-F238E27FC236}">
                    <a16:creationId xmlns:a16="http://schemas.microsoft.com/office/drawing/2014/main" id="{1B3DD965-71EE-4AA0-8838-555B3DACBBE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91417" y="37241416"/>
                <a:ext cx="1666098" cy="446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402983-67E2-4EA7-BE30-86EC6E102C1C}"/>
                </a:ext>
              </a:extLst>
            </p:cNvPr>
            <p:cNvGrpSpPr/>
            <p:nvPr userDrawn="1"/>
          </p:nvGrpSpPr>
          <p:grpSpPr>
            <a:xfrm>
              <a:off x="11118121" y="38014942"/>
              <a:ext cx="1800000" cy="1800000"/>
              <a:chOff x="13273487" y="37751590"/>
              <a:chExt cx="1800000" cy="1800000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A66C1341-FEF2-4754-B967-DDC6508842D3}"/>
                  </a:ext>
                </a:extLst>
              </p:cNvPr>
              <p:cNvSpPr/>
              <p:nvPr userDrawn="1"/>
            </p:nvSpPr>
            <p:spPr>
              <a:xfrm>
                <a:off x="13273487" y="37751590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pic>
            <p:nvPicPr>
              <p:cNvPr id="74" name="Picture 8" descr="C:\Users\CarroG90\Desktop\800px-Atos.svg.png">
                <a:extLst>
                  <a:ext uri="{FF2B5EF4-FFF2-40B4-BE49-F238E27FC236}">
                    <a16:creationId xmlns:a16="http://schemas.microsoft.com/office/drawing/2014/main" id="{D890D5BB-00C5-42C7-A5FF-273DC04B23D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7613" y="38503656"/>
                <a:ext cx="1516062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B64CB37-E6BA-4D75-9944-CD239ADB42DE}"/>
                </a:ext>
              </a:extLst>
            </p:cNvPr>
            <p:cNvGrpSpPr/>
            <p:nvPr userDrawn="1"/>
          </p:nvGrpSpPr>
          <p:grpSpPr>
            <a:xfrm>
              <a:off x="24022050" y="38938336"/>
              <a:ext cx="1950771" cy="2029422"/>
              <a:chOff x="26195176" y="39243014"/>
              <a:chExt cx="1800000" cy="1800000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CF9DA127-25E4-445A-8D1D-084D2A7F67DE}"/>
                  </a:ext>
                </a:extLst>
              </p:cNvPr>
              <p:cNvSpPr/>
              <p:nvPr userDrawn="1"/>
            </p:nvSpPr>
            <p:spPr>
              <a:xfrm>
                <a:off x="26195176" y="39243014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pic>
            <p:nvPicPr>
              <p:cNvPr id="84" name="Picture 4" descr="F:\projectes\16_5GTransformer_TA11_softhaul\softhaul_external\Logos\Mirantis.png">
                <a:extLst>
                  <a:ext uri="{FF2B5EF4-FFF2-40B4-BE49-F238E27FC236}">
                    <a16:creationId xmlns:a16="http://schemas.microsoft.com/office/drawing/2014/main" id="{F3137597-1F5F-4024-AAE3-9C9F482B4BC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140"/>
              <a:stretch>
                <a:fillRect/>
              </a:stretch>
            </p:blipFill>
            <p:spPr bwMode="auto">
              <a:xfrm>
                <a:off x="26364132" y="39820947"/>
                <a:ext cx="1477099" cy="8290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D3EB98D-DE95-4662-BAAD-8DD70C4C8AA2}"/>
                </a:ext>
              </a:extLst>
            </p:cNvPr>
            <p:cNvGrpSpPr/>
            <p:nvPr userDrawn="1"/>
          </p:nvGrpSpPr>
          <p:grpSpPr>
            <a:xfrm>
              <a:off x="27037981" y="38891528"/>
              <a:ext cx="1800000" cy="1800000"/>
              <a:chOff x="25745631" y="39632836"/>
              <a:chExt cx="1800000" cy="1800000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0EC89C03-5100-4D6D-BAFC-18FB11EB2058}"/>
                  </a:ext>
                </a:extLst>
              </p:cNvPr>
              <p:cNvSpPr/>
              <p:nvPr userDrawn="1"/>
            </p:nvSpPr>
            <p:spPr>
              <a:xfrm>
                <a:off x="25745631" y="39632836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pic>
            <p:nvPicPr>
              <p:cNvPr id="85" name="Picture 13" descr="C:\Users\CarroG90\Desktop\cttc.png">
                <a:extLst>
                  <a:ext uri="{FF2B5EF4-FFF2-40B4-BE49-F238E27FC236}">
                    <a16:creationId xmlns:a16="http://schemas.microsoft.com/office/drawing/2014/main" id="{9D40D252-9F15-4E94-83EC-BDAA34B6318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0088" y="40091014"/>
                <a:ext cx="1317278" cy="980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41C6ECB-DC28-4FDC-BBD1-DE91CA8DF84D}"/>
                </a:ext>
              </a:extLst>
            </p:cNvPr>
            <p:cNvGrpSpPr/>
            <p:nvPr userDrawn="1"/>
          </p:nvGrpSpPr>
          <p:grpSpPr>
            <a:xfrm>
              <a:off x="20882112" y="38868357"/>
              <a:ext cx="1800000" cy="1800000"/>
              <a:chOff x="9356826" y="36319268"/>
              <a:chExt cx="1800000" cy="1800000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9E697948-FD76-4754-8F91-959EF4F245DC}"/>
                  </a:ext>
                </a:extLst>
              </p:cNvPr>
              <p:cNvSpPr/>
              <p:nvPr userDrawn="1"/>
            </p:nvSpPr>
            <p:spPr>
              <a:xfrm>
                <a:off x="9356826" y="36319268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6" name="Picture 5" descr="F:\projectes\16_5GTransformer_TA11_softhaul\softhaul_external\Logos\SSSA.png">
                <a:extLst>
                  <a:ext uri="{FF2B5EF4-FFF2-40B4-BE49-F238E27FC236}">
                    <a16:creationId xmlns:a16="http://schemas.microsoft.com/office/drawing/2014/main" id="{E902B08B-5C4E-47CC-8E8F-BCE101E7ED8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51746" y="36638268"/>
                <a:ext cx="1424205" cy="1177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9303514-C577-4218-92B9-18A29260BACC}"/>
                </a:ext>
              </a:extLst>
            </p:cNvPr>
            <p:cNvGrpSpPr/>
            <p:nvPr userDrawn="1"/>
          </p:nvGrpSpPr>
          <p:grpSpPr>
            <a:xfrm>
              <a:off x="14499656" y="38404019"/>
              <a:ext cx="1800000" cy="1800000"/>
              <a:chOff x="14117085" y="38016682"/>
              <a:chExt cx="1800000" cy="180000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F02E08A6-23A5-4C3F-A626-097DEA31E8C2}"/>
                  </a:ext>
                </a:extLst>
              </p:cNvPr>
              <p:cNvSpPr/>
              <p:nvPr userDrawn="1"/>
            </p:nvSpPr>
            <p:spPr>
              <a:xfrm>
                <a:off x="14117085" y="38016682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pic>
            <p:nvPicPr>
              <p:cNvPr id="93" name="Picture 7" descr="C:\Users\CarroG90\Desktop\ericsson-large-logo.jpg">
                <a:extLst>
                  <a:ext uri="{FF2B5EF4-FFF2-40B4-BE49-F238E27FC236}">
                    <a16:creationId xmlns:a16="http://schemas.microsoft.com/office/drawing/2014/main" id="{E618815E-FDBA-485E-94EA-EFCF617F417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82" t="3868" r="17976" b="2536"/>
              <a:stretch>
                <a:fillRect/>
              </a:stretch>
            </p:blipFill>
            <p:spPr bwMode="auto">
              <a:xfrm>
                <a:off x="14394770" y="38448497"/>
                <a:ext cx="1245036" cy="1099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A1A36C1-2F80-42AD-9174-A27EE9165D29}"/>
                </a:ext>
              </a:extLst>
            </p:cNvPr>
            <p:cNvGrpSpPr/>
            <p:nvPr userDrawn="1"/>
          </p:nvGrpSpPr>
          <p:grpSpPr>
            <a:xfrm>
              <a:off x="16506861" y="37205701"/>
              <a:ext cx="1800000" cy="1800000"/>
              <a:chOff x="16776278" y="36846193"/>
              <a:chExt cx="1800000" cy="18000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661E8420-C940-4265-ACAF-FEA3580F8ABD}"/>
                  </a:ext>
                </a:extLst>
              </p:cNvPr>
              <p:cNvSpPr/>
              <p:nvPr userDrawn="1"/>
            </p:nvSpPr>
            <p:spPr>
              <a:xfrm>
                <a:off x="16776278" y="36846193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pic>
            <p:nvPicPr>
              <p:cNvPr id="94" name="Imagen 26" descr="logo_i+d_">
                <a:extLst>
                  <a:ext uri="{FF2B5EF4-FFF2-40B4-BE49-F238E27FC236}">
                    <a16:creationId xmlns:a16="http://schemas.microsoft.com/office/drawing/2014/main" id="{D59A1834-7416-4DCC-88D9-0B38F9EE6E67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25426" y="37197968"/>
                <a:ext cx="1329763" cy="1094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02BE9D9-80D8-4CF8-A947-4E2431A65BAB}"/>
                </a:ext>
              </a:extLst>
            </p:cNvPr>
            <p:cNvGrpSpPr/>
            <p:nvPr userDrawn="1"/>
          </p:nvGrpSpPr>
          <p:grpSpPr>
            <a:xfrm>
              <a:off x="28282488" y="37218722"/>
              <a:ext cx="1800000" cy="1800000"/>
              <a:chOff x="37138750" y="27992781"/>
              <a:chExt cx="1800000" cy="1800000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954C9EC-30E5-41D0-ADEB-9AC4E51EDDF2}"/>
                  </a:ext>
                </a:extLst>
              </p:cNvPr>
              <p:cNvSpPr/>
              <p:nvPr userDrawn="1"/>
            </p:nvSpPr>
            <p:spPr>
              <a:xfrm>
                <a:off x="37138750" y="27992781"/>
                <a:ext cx="1800000" cy="1800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pic>
            <p:nvPicPr>
              <p:cNvPr id="96" name="Picture 51" descr="C:\Users\CarroG90\Desktop\logo_PoliTO.png">
                <a:extLst>
                  <a:ext uri="{FF2B5EF4-FFF2-40B4-BE49-F238E27FC236}">
                    <a16:creationId xmlns:a16="http://schemas.microsoft.com/office/drawing/2014/main" id="{3D9CD182-02B4-434F-A159-A6AFA635D408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0900" y="28315724"/>
                <a:ext cx="1155700" cy="1154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B4F780-6F49-4D34-AB75-19D0301F37B9}"/>
                </a:ext>
              </a:extLst>
            </p:cNvPr>
            <p:cNvGrpSpPr/>
            <p:nvPr userDrawn="1"/>
          </p:nvGrpSpPr>
          <p:grpSpPr>
            <a:xfrm>
              <a:off x="17542469" y="38571824"/>
              <a:ext cx="1816765" cy="1810669"/>
              <a:chOff x="17544408" y="38523774"/>
              <a:chExt cx="1816765" cy="181066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20D9FDE-2FBF-4B5F-BF0D-EC752DCFB9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7"/>
              <a:stretch>
                <a:fillRect/>
              </a:stretch>
            </p:blipFill>
            <p:spPr>
              <a:xfrm>
                <a:off x="17544408" y="38523774"/>
                <a:ext cx="1816765" cy="1810669"/>
              </a:xfrm>
              <a:prstGeom prst="rect">
                <a:avLst/>
              </a:prstGeom>
            </p:spPr>
          </p:pic>
          <p:pic>
            <p:nvPicPr>
              <p:cNvPr id="95" name="Picture 3" descr="F:\projectes\16_5GTransformer_TA11_softhaul\softhaul_external\Logos\eurecom_logo.jpg">
                <a:extLst>
                  <a:ext uri="{FF2B5EF4-FFF2-40B4-BE49-F238E27FC236}">
                    <a16:creationId xmlns:a16="http://schemas.microsoft.com/office/drawing/2014/main" id="{A14F7BDD-A5F1-4AD8-90D6-4AAA0854B5E2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90963" y="39154324"/>
                <a:ext cx="1466408" cy="73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7" name="Text Placeholder 4">
              <a:extLst>
                <a:ext uri="{FF2B5EF4-FFF2-40B4-BE49-F238E27FC236}">
                  <a16:creationId xmlns:a16="http://schemas.microsoft.com/office/drawing/2014/main" id="{6CDCC353-B581-482C-89FB-11F6C968FDC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4529330" y="632518"/>
              <a:ext cx="17169870" cy="4405585"/>
            </a:xfrm>
            <a:prstGeom prst="rect">
              <a:avLst/>
            </a:prstGeom>
          </p:spPr>
          <p:txBody>
            <a:bodyPr/>
            <a:lstStyle>
              <a:lvl1pPr marL="128588" indent="-128588" algn="l" defTabSz="514350" rtl="0" eaLnBrk="1" latinLnBrk="0" hangingPunct="1">
                <a:lnSpc>
                  <a:spcPct val="90000"/>
                </a:lnSpc>
                <a:spcBef>
                  <a:spcPts val="563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57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1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29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72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8800" b="1" dirty="0">
                  <a:solidFill>
                    <a:schemeClr val="bg1"/>
                  </a:solidFill>
                  <a:latin typeface="Castellar" panose="020A0402060406010301" pitchFamily="18" charset="0"/>
                </a:rPr>
                <a:t>5G TRANSFORMER</a:t>
              </a:r>
            </a:p>
            <a:p>
              <a:pPr algn="ctr"/>
              <a:r>
                <a:rPr lang="en-GB" sz="8800" b="1" dirty="0">
                  <a:solidFill>
                    <a:schemeClr val="bg1"/>
                  </a:solidFill>
                  <a:latin typeface="Castellar" panose="020A0402060406010301" pitchFamily="18" charset="0"/>
                </a:rPr>
                <a:t>&amp; </a:t>
              </a:r>
            </a:p>
            <a:p>
              <a:pPr algn="ctr"/>
              <a:r>
                <a:rPr lang="en-GB" sz="8800" b="1" dirty="0">
                  <a:solidFill>
                    <a:schemeClr val="bg1"/>
                  </a:solidFill>
                  <a:latin typeface="Castellar" panose="020A0402060406010301" pitchFamily="18" charset="0"/>
                </a:rPr>
                <a:t>5G CORAL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592115F-FAB9-4076-81C9-8B7F06D72219}"/>
                </a:ext>
              </a:extLst>
            </p:cNvPr>
            <p:cNvSpPr/>
            <p:nvPr userDrawn="1"/>
          </p:nvSpPr>
          <p:spPr>
            <a:xfrm>
              <a:off x="4224242" y="35831705"/>
              <a:ext cx="11681538" cy="13384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0" rIns="360000" bIns="360000" rtlCol="0" anchor="ctr"/>
            <a:lstStyle/>
            <a:p>
              <a:pPr algn="ctr"/>
              <a:endParaRPr lang="en-GB" sz="2800" i="1" dirty="0">
                <a:solidFill>
                  <a:schemeClr val="tx1"/>
                </a:solidFill>
              </a:endParaRPr>
            </a:p>
          </p:txBody>
        </p:sp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F1003097-53CA-4AFB-9BD1-CFCA3E7803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764" y="2912137"/>
              <a:ext cx="5195484" cy="2350035"/>
            </a:xfrm>
            <a:prstGeom prst="rect">
              <a:avLst/>
            </a:prstGeom>
          </p:spPr>
        </p:pic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3BF38A58-FC91-45E8-935E-77FB3D61F656}"/>
                </a:ext>
              </a:extLst>
            </p:cNvPr>
            <p:cNvSpPr/>
            <p:nvPr userDrawn="1"/>
          </p:nvSpPr>
          <p:spPr>
            <a:xfrm>
              <a:off x="1805984" y="26059949"/>
              <a:ext cx="12691347" cy="9842795"/>
            </a:xfrm>
            <a:prstGeom prst="roundRect">
              <a:avLst>
                <a:gd name="adj" fmla="val 5851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0" rIns="360000" bIns="360000" rtlCol="0" anchor="ctr"/>
            <a:lstStyle/>
            <a:p>
              <a:pPr algn="just"/>
              <a:endParaRPr lang="en-GB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37DBE5A-E141-48EE-B1E9-543447D3E915}"/>
                </a:ext>
              </a:extLst>
            </p:cNvPr>
            <p:cNvSpPr/>
            <p:nvPr userDrawn="1"/>
          </p:nvSpPr>
          <p:spPr>
            <a:xfrm>
              <a:off x="2896367" y="25258799"/>
              <a:ext cx="1581848" cy="1526932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4800" b="1" dirty="0"/>
                <a:t>  </a:t>
              </a:r>
              <a:r>
                <a:rPr lang="en-US" sz="4800" b="1" dirty="0" err="1"/>
                <a:t>PoC</a:t>
              </a:r>
              <a:r>
                <a:rPr lang="en-US" sz="4800" b="1" dirty="0"/>
                <a:t>  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8E0122A-4B27-4B6A-842E-07860CAF355C}"/>
                </a:ext>
              </a:extLst>
            </p:cNvPr>
            <p:cNvSpPr/>
            <p:nvPr userDrawn="1"/>
          </p:nvSpPr>
          <p:spPr>
            <a:xfrm>
              <a:off x="2326182" y="26167059"/>
              <a:ext cx="11263690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900" b="1" dirty="0"/>
            </a:p>
            <a:p>
              <a:pPr algn="ctr"/>
              <a:endParaRPr lang="en-US" sz="3900" b="1" dirty="0"/>
            </a:p>
            <a:p>
              <a:pPr algn="ctr"/>
              <a:r>
                <a:rPr lang="en-US" sz="3900" b="1" dirty="0"/>
                <a:t>360⁰ Immersive Telepresence: Remote Robotic Control</a:t>
              </a:r>
              <a:endParaRPr lang="en-GB" sz="3900" b="1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F06B14B-8792-4CEF-AF44-687BED4BE21A}"/>
                </a:ext>
              </a:extLst>
            </p:cNvPr>
            <p:cNvSpPr/>
            <p:nvPr userDrawn="1"/>
          </p:nvSpPr>
          <p:spPr>
            <a:xfrm>
              <a:off x="1784917" y="27068809"/>
              <a:ext cx="12691347" cy="84023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3600" dirty="0"/>
            </a:p>
            <a:p>
              <a:pPr algn="ctr"/>
              <a:endParaRPr lang="en-US" sz="3600" dirty="0"/>
            </a:p>
            <a:p>
              <a:pPr algn="ctr"/>
              <a:r>
                <a:rPr lang="en-US" sz="3600" dirty="0"/>
                <a:t>Demonstrating:  Remote robotic control and actuation </a:t>
              </a:r>
            </a:p>
            <a:p>
              <a:pPr algn="ctr"/>
              <a:r>
                <a:rPr lang="en-US" sz="3600" dirty="0"/>
                <a:t>based on the received 360⁰ video stream. </a:t>
              </a:r>
            </a:p>
            <a:p>
              <a:pPr algn="ctr"/>
              <a:r>
                <a:rPr lang="en-US" sz="3600" dirty="0"/>
                <a:t>The demo highlights simultaneous network slices </a:t>
              </a:r>
            </a:p>
            <a:p>
              <a:pPr algn="ctr"/>
              <a:r>
                <a:rPr lang="en-US" sz="3600" dirty="0"/>
                <a:t>with contrasting connectivity Profiles. </a:t>
              </a:r>
            </a:p>
            <a:p>
              <a:pPr algn="ctr"/>
              <a:r>
                <a:rPr lang="en-US" sz="3600" dirty="0"/>
                <a:t>E2E 360⁰ video streaming slice across three tiers of computing </a:t>
              </a:r>
            </a:p>
            <a:p>
              <a:pPr algn="ctr"/>
              <a:r>
                <a:rPr lang="en-US" sz="3600" dirty="0"/>
                <a:t>nodes (Low, medium and high ends), i.e. </a:t>
              </a:r>
              <a:r>
                <a:rPr lang="en-US" sz="3600" dirty="0" err="1"/>
                <a:t>eMBB</a:t>
              </a:r>
              <a:r>
                <a:rPr lang="en-US" sz="3600" dirty="0"/>
                <a:t> profile. </a:t>
              </a:r>
            </a:p>
            <a:p>
              <a:pPr algn="ctr"/>
              <a:r>
                <a:rPr lang="en-US" sz="3600" dirty="0"/>
                <a:t>E2E robotic control and actuation slice, i.e. URLLC profile. </a:t>
              </a:r>
            </a:p>
            <a:p>
              <a:pPr algn="ctr"/>
              <a:r>
                <a:rPr lang="en-US" sz="3600" dirty="0"/>
                <a:t>Automated deployment of the </a:t>
              </a:r>
              <a:r>
                <a:rPr lang="en-US" sz="3600" dirty="0" err="1"/>
                <a:t>eMBB</a:t>
              </a:r>
              <a:r>
                <a:rPr lang="en-US" sz="3600" dirty="0"/>
                <a:t> and URLLC slices using </a:t>
              </a:r>
            </a:p>
            <a:p>
              <a:pPr marL="0" marR="0" lvl="0" indent="0" algn="ctr" defTabSz="39860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/>
                <a:t>the  5GT-VS       5GT-SO       Fog05 framework.</a:t>
              </a:r>
            </a:p>
            <a:p>
              <a:pPr algn="ctr"/>
              <a:r>
                <a:rPr lang="en-US" sz="3600" dirty="0"/>
                <a:t>Video streaming  from Mobile  360⁰ camera to remote </a:t>
              </a:r>
            </a:p>
            <a:p>
              <a:pPr algn="ctr"/>
              <a:r>
                <a:rPr lang="en-US" sz="3600" dirty="0"/>
                <a:t>worker location, at a fraction of the bandwidth. </a:t>
              </a:r>
            </a:p>
            <a:p>
              <a:pPr algn="ctr"/>
              <a:r>
                <a:rPr lang="en-US" sz="3600" dirty="0"/>
                <a:t>Remote robotic control and actuation based on </a:t>
              </a:r>
            </a:p>
            <a:p>
              <a:pPr algn="ctr"/>
              <a:r>
                <a:rPr lang="en-US" sz="3600" dirty="0"/>
                <a:t>the received 360⁰ video stream.  </a:t>
              </a:r>
            </a:p>
          </p:txBody>
        </p:sp>
        <p:sp>
          <p:nvSpPr>
            <p:cNvPr id="104" name="Rounded Rectangle 105">
              <a:extLst>
                <a:ext uri="{FF2B5EF4-FFF2-40B4-BE49-F238E27FC236}">
                  <a16:creationId xmlns:a16="http://schemas.microsoft.com/office/drawing/2014/main" id="{421057E6-0095-40CB-9FC0-A38F97558724}"/>
                </a:ext>
              </a:extLst>
            </p:cNvPr>
            <p:cNvSpPr/>
            <p:nvPr userDrawn="1"/>
          </p:nvSpPr>
          <p:spPr>
            <a:xfrm>
              <a:off x="7239885" y="16449806"/>
              <a:ext cx="16620653" cy="9081856"/>
            </a:xfrm>
            <a:prstGeom prst="roundRect">
              <a:avLst>
                <a:gd name="adj" fmla="val 3363"/>
              </a:avLst>
            </a:prstGeom>
            <a:noFill/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1AD3A56-32A8-40C6-9000-E3F61DC5980F}"/>
                </a:ext>
              </a:extLst>
            </p:cNvPr>
            <p:cNvSpPr txBox="1"/>
            <p:nvPr userDrawn="1"/>
          </p:nvSpPr>
          <p:spPr>
            <a:xfrm>
              <a:off x="20948685" y="18295016"/>
              <a:ext cx="2396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VR Headset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73BCF2B-4E84-488D-836D-059A9D3FEC8B}"/>
                </a:ext>
              </a:extLst>
            </p:cNvPr>
            <p:cNvSpPr txBox="1"/>
            <p:nvPr userDrawn="1"/>
          </p:nvSpPr>
          <p:spPr>
            <a:xfrm>
              <a:off x="20576807" y="23902879"/>
              <a:ext cx="2520150" cy="1238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360 Video streaming </a:t>
              </a:r>
            </a:p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Robot Control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90D64E0-ECB7-4E19-AE6A-F7A90CE5E91A}"/>
                </a:ext>
              </a:extLst>
            </p:cNvPr>
            <p:cNvSpPr txBox="1"/>
            <p:nvPr userDrawn="1"/>
          </p:nvSpPr>
          <p:spPr>
            <a:xfrm>
              <a:off x="20824689" y="21380050"/>
              <a:ext cx="2883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Keyboard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Robot control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5EAD7DC-D11C-4F57-808F-5C4CD68FDA78}"/>
                </a:ext>
              </a:extLst>
            </p:cNvPr>
            <p:cNvCxnSpPr/>
            <p:nvPr userDrawn="1"/>
          </p:nvCxnSpPr>
          <p:spPr>
            <a:xfrm>
              <a:off x="19856385" y="24350567"/>
              <a:ext cx="539361" cy="0"/>
            </a:xfrm>
            <a:prstGeom prst="line">
              <a:avLst/>
            </a:prstGeom>
            <a:noFill/>
            <a:ln w="12700" cap="flat" cmpd="sng" algn="ctr">
              <a:solidFill>
                <a:srgbClr val="39B54A"/>
              </a:solidFill>
              <a:prstDash val="solid"/>
              <a:miter lim="800000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8CD1BFC-7377-464A-90A1-6D77822FA593}"/>
                </a:ext>
              </a:extLst>
            </p:cNvPr>
            <p:cNvCxnSpPr/>
            <p:nvPr userDrawn="1"/>
          </p:nvCxnSpPr>
          <p:spPr>
            <a:xfrm>
              <a:off x="19826375" y="24823686"/>
              <a:ext cx="539361" cy="0"/>
            </a:xfrm>
            <a:prstGeom prst="lin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25CA15AC-09F0-49A2-95C9-AD292AFFEE7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5803307" y="19279622"/>
              <a:ext cx="0" cy="585227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4B1C87B4-6AD9-49D4-A2E3-1D315DA11E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749" y="19893006"/>
              <a:ext cx="3646987" cy="1994628"/>
            </a:xfrm>
            <a:prstGeom prst="rect">
              <a:avLst/>
            </a:prstGeom>
            <a:noFill/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F5BD05F-AC35-48A1-9EC3-3E4D2468E68E}"/>
                </a:ext>
              </a:extLst>
            </p:cNvPr>
            <p:cNvSpPr txBox="1"/>
            <p:nvPr userDrawn="1"/>
          </p:nvSpPr>
          <p:spPr>
            <a:xfrm>
              <a:off x="14978441" y="20865982"/>
              <a:ext cx="26034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Transport</a:t>
              </a:r>
            </a:p>
          </p:txBody>
        </p:sp>
        <p:sp>
          <p:nvSpPr>
            <p:cNvPr id="113" name="Lightning Bolt 112">
              <a:extLst>
                <a:ext uri="{FF2B5EF4-FFF2-40B4-BE49-F238E27FC236}">
                  <a16:creationId xmlns:a16="http://schemas.microsoft.com/office/drawing/2014/main" id="{468BE81E-225C-455F-9ABF-5ED0F29A194E}"/>
                </a:ext>
              </a:extLst>
            </p:cNvPr>
            <p:cNvSpPr/>
            <p:nvPr userDrawn="1"/>
          </p:nvSpPr>
          <p:spPr>
            <a:xfrm rot="10800000">
              <a:off x="9275010" y="19625601"/>
              <a:ext cx="2374448" cy="663510"/>
            </a:xfrm>
            <a:prstGeom prst="lightningBolt">
              <a:avLst/>
            </a:prstGeom>
            <a:solidFill>
              <a:srgbClr val="39B5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D1C9FA9B-529A-43AB-8613-9ACB89DE5E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0815" y="18625201"/>
              <a:ext cx="1873634" cy="1272622"/>
            </a:xfrm>
            <a:prstGeom prst="rect">
              <a:avLst/>
            </a:prstGeom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2DD6F56-EE4C-4F1D-BE28-D8EABEB4777A}"/>
                </a:ext>
              </a:extLst>
            </p:cNvPr>
            <p:cNvSpPr/>
            <p:nvPr userDrawn="1"/>
          </p:nvSpPr>
          <p:spPr>
            <a:xfrm>
              <a:off x="10767454" y="20147858"/>
              <a:ext cx="1336544" cy="15187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2635E72-90B1-4374-8541-C6BD7A4CEA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9318" y="19879252"/>
              <a:ext cx="1741085" cy="1518718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96211D0-C8BA-4491-B9B2-0659DB4B9F50}"/>
                </a:ext>
              </a:extLst>
            </p:cNvPr>
            <p:cNvSpPr txBox="1"/>
            <p:nvPr userDrawn="1"/>
          </p:nvSpPr>
          <p:spPr>
            <a:xfrm>
              <a:off x="11019318" y="21334101"/>
              <a:ext cx="1736411" cy="604153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lvl="0" algn="ctr" defTabSz="68580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Century Gothic"/>
                  <a:cs typeface="Century Gothic"/>
                </a:rPr>
                <a:t>802.11ac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389E367-82B5-4D45-AA56-FB9128A36264}"/>
                </a:ext>
              </a:extLst>
            </p:cNvPr>
            <p:cNvSpPr/>
            <p:nvPr userDrawn="1"/>
          </p:nvSpPr>
          <p:spPr>
            <a:xfrm>
              <a:off x="10943378" y="16598224"/>
              <a:ext cx="8443016" cy="261837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2F89369-A311-4116-BD2E-D070FA21A334}"/>
                </a:ext>
              </a:extLst>
            </p:cNvPr>
            <p:cNvSpPr txBox="1"/>
            <p:nvPr userDrawn="1"/>
          </p:nvSpPr>
          <p:spPr>
            <a:xfrm>
              <a:off x="10825481" y="17086585"/>
              <a:ext cx="24667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Fog Nodes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BFDEEB0-2D17-4B91-B91C-38438AE56631}"/>
                </a:ext>
              </a:extLst>
            </p:cNvPr>
            <p:cNvSpPr txBox="1"/>
            <p:nvPr userDrawn="1"/>
          </p:nvSpPr>
          <p:spPr>
            <a:xfrm>
              <a:off x="13589872" y="17086585"/>
              <a:ext cx="2041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Edge Server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151C0E9-EECB-4ABF-9FB4-CBF2E6E59EEE}"/>
                </a:ext>
              </a:extLst>
            </p:cNvPr>
            <p:cNvSpPr txBox="1"/>
            <p:nvPr userDrawn="1"/>
          </p:nvSpPr>
          <p:spPr>
            <a:xfrm>
              <a:off x="16440198" y="17086585"/>
              <a:ext cx="1937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Datacentre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B6BEBED9-7B12-4622-829A-7519A079FFED}"/>
                </a:ext>
              </a:extLst>
            </p:cNvPr>
            <p:cNvSpPr txBox="1"/>
            <p:nvPr userDrawn="1"/>
          </p:nvSpPr>
          <p:spPr>
            <a:xfrm>
              <a:off x="11122459" y="17821291"/>
              <a:ext cx="2065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Orientation Service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05296F12-064E-4C6C-91BA-EB41F12FD01B}"/>
                </a:ext>
              </a:extLst>
            </p:cNvPr>
            <p:cNvSpPr txBox="1"/>
            <p:nvPr userDrawn="1"/>
          </p:nvSpPr>
          <p:spPr>
            <a:xfrm>
              <a:off x="13398819" y="17564558"/>
              <a:ext cx="28119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DASH Client</a:t>
              </a:r>
            </a:p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Encoding</a:t>
              </a:r>
            </a:p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Composition</a:t>
              </a:r>
            </a:p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Segmentation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8C3BA8A-7809-49D1-9948-C0EA798B9730}"/>
                </a:ext>
              </a:extLst>
            </p:cNvPr>
            <p:cNvSpPr txBox="1"/>
            <p:nvPr userDrawn="1"/>
          </p:nvSpPr>
          <p:spPr>
            <a:xfrm>
              <a:off x="16145451" y="17755977"/>
              <a:ext cx="33168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RTMP acquisition</a:t>
              </a:r>
            </a:p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Tile Encoding</a:t>
              </a:r>
            </a:p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DASH segmentation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5FBC64D-CE9E-4A58-A165-D2E91D14341D}"/>
                </a:ext>
              </a:extLst>
            </p:cNvPr>
            <p:cNvGrpSpPr/>
            <p:nvPr userDrawn="1"/>
          </p:nvGrpSpPr>
          <p:grpSpPr>
            <a:xfrm>
              <a:off x="1951054" y="5635471"/>
              <a:ext cx="11637419" cy="6776879"/>
              <a:chOff x="2001607" y="6266805"/>
              <a:chExt cx="11615266" cy="9119477"/>
            </a:xfrm>
          </p:grpSpPr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id="{695510C4-7E6D-4E79-ADC9-6B1C0C66E3E7}"/>
                  </a:ext>
                </a:extLst>
              </p:cNvPr>
              <p:cNvSpPr/>
              <p:nvPr/>
            </p:nvSpPr>
            <p:spPr>
              <a:xfrm>
                <a:off x="2001607" y="6266805"/>
                <a:ext cx="11615266" cy="9119477"/>
              </a:xfrm>
              <a:prstGeom prst="roundRect">
                <a:avLst>
                  <a:gd name="adj" fmla="val 5851"/>
                </a:avLst>
              </a:prstGeom>
              <a:noFill/>
              <a:ln w="107950">
                <a:solidFill>
                  <a:srgbClr val="FF57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tIns="360000" rIns="360000" bIns="360000" rtlCol="0" anchor="ctr"/>
              <a:lstStyle/>
              <a:p>
                <a:pPr algn="just"/>
                <a:r>
                  <a:rPr lang="en-GB" sz="4400" dirty="0">
                    <a:solidFill>
                      <a:schemeClr val="tx1"/>
                    </a:solidFill>
                  </a:rPr>
                  <a:t>    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6902276-2159-42C6-A38A-796E28612741}"/>
                  </a:ext>
                </a:extLst>
              </p:cNvPr>
              <p:cNvSpPr/>
              <p:nvPr/>
            </p:nvSpPr>
            <p:spPr>
              <a:xfrm>
                <a:off x="2376016" y="8307607"/>
                <a:ext cx="10945213" cy="42659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/>
                  <a:t>An integrated, virtualized solution deep </a:t>
                </a:r>
              </a:p>
              <a:p>
                <a:pPr algn="ctr"/>
                <a:r>
                  <a:rPr lang="en-US" sz="4000" dirty="0"/>
                  <a:t>into the RAN offering distributed </a:t>
                </a:r>
              </a:p>
              <a:p>
                <a:pPr algn="ctr"/>
                <a:r>
                  <a:rPr lang="en-US" sz="4000" dirty="0"/>
                  <a:t>data services for application verticals.</a:t>
                </a:r>
              </a:p>
              <a:p>
                <a:endParaRPr lang="en-US" sz="4000" dirty="0"/>
              </a:p>
              <a:p>
                <a:endParaRPr lang="en-US" sz="4000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0F983BCA-1AF8-436A-8BAA-89016861AD9A}"/>
                  </a:ext>
                </a:extLst>
              </p:cNvPr>
              <p:cNvSpPr/>
              <p:nvPr/>
            </p:nvSpPr>
            <p:spPr>
              <a:xfrm>
                <a:off x="2210155" y="11356616"/>
                <a:ext cx="11217426" cy="3437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/>
                  <a:t>To develop the framework for an integrated, </a:t>
                </a:r>
              </a:p>
              <a:p>
                <a:pPr algn="ctr"/>
                <a:r>
                  <a:rPr lang="en-US" sz="4000" dirty="0"/>
                  <a:t>virtualized Edge/Fog solution and demonstrate its value proposition for various use cases: </a:t>
                </a:r>
              </a:p>
              <a:p>
                <a:pPr algn="ctr"/>
                <a:r>
                  <a:rPr lang="en-US" sz="4000" dirty="0"/>
                  <a:t>AR, VR, fog-assisted robotics, connected cars, IoT.</a:t>
                </a: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5AC21B7-ED70-410E-B626-60A5CB1DB8E7}"/>
                </a:ext>
              </a:extLst>
            </p:cNvPr>
            <p:cNvGrpSpPr/>
            <p:nvPr userDrawn="1"/>
          </p:nvGrpSpPr>
          <p:grpSpPr>
            <a:xfrm>
              <a:off x="16874323" y="5566390"/>
              <a:ext cx="11637426" cy="6901968"/>
              <a:chOff x="16896470" y="6173844"/>
              <a:chExt cx="11615279" cy="9287806"/>
            </a:xfrm>
          </p:grpSpPr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D13F10D7-239B-4B0E-AC9B-D34F3658A969}"/>
                  </a:ext>
                </a:extLst>
              </p:cNvPr>
              <p:cNvSpPr/>
              <p:nvPr/>
            </p:nvSpPr>
            <p:spPr>
              <a:xfrm>
                <a:off x="16896470" y="6173844"/>
                <a:ext cx="11615279" cy="9287806"/>
              </a:xfrm>
              <a:prstGeom prst="roundRect">
                <a:avLst>
                  <a:gd name="adj" fmla="val 5851"/>
                </a:avLst>
              </a:prstGeom>
              <a:noFill/>
              <a:ln w="107950">
                <a:solidFill>
                  <a:schemeClr val="accent2">
                    <a:lumMod val="50000"/>
                  </a:schemeClr>
                </a:solidFill>
              </a:ln>
              <a:scene3d>
                <a:camera prst="obliqueTop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tIns="360000" rIns="360000" bIns="360000" rtlCol="0" anchor="ctr"/>
              <a:lstStyle/>
              <a:p>
                <a:pPr algn="just"/>
                <a:r>
                  <a:rPr lang="en-GB" sz="4400" dirty="0">
                    <a:solidFill>
                      <a:schemeClr val="tx1"/>
                    </a:solidFill>
                  </a:rPr>
                  <a:t>       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205D24A-A651-4A68-9466-7229AE74DE09}"/>
                  </a:ext>
                </a:extLst>
              </p:cNvPr>
              <p:cNvSpPr/>
              <p:nvPr/>
            </p:nvSpPr>
            <p:spPr>
              <a:xfrm>
                <a:off x="16896475" y="8294672"/>
                <a:ext cx="11615270" cy="34375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s-ES" sz="4000" dirty="0">
                    <a:cs typeface="Calibri" panose="020F0502020204030204" pitchFamily="34" charset="0"/>
                  </a:rPr>
                  <a:t>5G-Transformer aims to transform today’s mobile transport network into an SDN/NFV-based Mobile Transport and Computing Platform (MTP).</a:t>
                </a:r>
              </a:p>
              <a:p>
                <a:pPr algn="ctr"/>
                <a:endParaRPr lang="en-US" altLang="es-ES" sz="4000" dirty="0">
                  <a:cs typeface="Calibri" panose="020F0502020204030204" pitchFamily="34" charset="0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CF6E083-4874-4CB6-A43C-2CD12330B0BD}"/>
                  </a:ext>
                </a:extLst>
              </p:cNvPr>
              <p:cNvSpPr/>
              <p:nvPr/>
            </p:nvSpPr>
            <p:spPr>
              <a:xfrm>
                <a:off x="16896470" y="11413768"/>
                <a:ext cx="11564229" cy="343758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TW" sz="4000" dirty="0">
                    <a:ea typeface="新細明體" panose="02020500000000000000" pitchFamily="18" charset="-120"/>
                    <a:cs typeface="Calibri" panose="020F0502020204030204" pitchFamily="34" charset="0"/>
                  </a:rPr>
                  <a:t>Mobile Transport Networks shall transform from rigid interconnection into an SDN/NFV-based 5G Mobile Transport and Computing Platform (MTP) supporting diverse vertical industries.</a:t>
                </a:r>
                <a:endParaRPr lang="zh-TW" altLang="en-US" sz="4000" dirty="0">
                  <a:ea typeface="新細明體" panose="02020500000000000000" pitchFamily="18" charset="-12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D52C3299-2F14-445F-89F9-7AB1C0F33BFB}"/>
                </a:ext>
              </a:extLst>
            </p:cNvPr>
            <p:cNvGrpSpPr/>
            <p:nvPr userDrawn="1"/>
          </p:nvGrpSpPr>
          <p:grpSpPr>
            <a:xfrm>
              <a:off x="16598053" y="16660045"/>
              <a:ext cx="1557419" cy="506824"/>
              <a:chOff x="16440199" y="16412296"/>
              <a:chExt cx="1583194" cy="526295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49C9FD1A-8BDE-4908-83B8-251225D732C3}"/>
                  </a:ext>
                </a:extLst>
              </p:cNvPr>
              <p:cNvSpPr/>
              <p:nvPr/>
            </p:nvSpPr>
            <p:spPr>
              <a:xfrm>
                <a:off x="16440199" y="16693110"/>
                <a:ext cx="1583194" cy="245481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5041F7E4-24AD-415F-9D3E-56BC0E724C81}"/>
                  </a:ext>
                </a:extLst>
              </p:cNvPr>
              <p:cNvGrpSpPr/>
              <p:nvPr/>
            </p:nvGrpSpPr>
            <p:grpSpPr>
              <a:xfrm>
                <a:off x="16677008" y="16412296"/>
                <a:ext cx="1176866" cy="430763"/>
                <a:chOff x="16570267" y="16290715"/>
                <a:chExt cx="1419006" cy="517529"/>
              </a:xfrm>
            </p:grpSpPr>
            <p:pic>
              <p:nvPicPr>
                <p:cNvPr id="136" name="Picture 135">
                  <a:extLst>
                    <a:ext uri="{FF2B5EF4-FFF2-40B4-BE49-F238E27FC236}">
                      <a16:creationId xmlns:a16="http://schemas.microsoft.com/office/drawing/2014/main" id="{B8999A2A-E431-4CA3-AE54-A810F82F9C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70267" y="16290715"/>
                  <a:ext cx="373184" cy="491734"/>
                </a:xfrm>
                <a:prstGeom prst="rect">
                  <a:avLst/>
                </a:prstGeom>
              </p:spPr>
            </p:pic>
            <p:pic>
              <p:nvPicPr>
                <p:cNvPr id="137" name="Picture 136">
                  <a:extLst>
                    <a:ext uri="{FF2B5EF4-FFF2-40B4-BE49-F238E27FC236}">
                      <a16:creationId xmlns:a16="http://schemas.microsoft.com/office/drawing/2014/main" id="{DEDEE96E-62F4-456E-9FA5-CD7B7C873E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0358" y="16292296"/>
                  <a:ext cx="373184" cy="491734"/>
                </a:xfrm>
                <a:prstGeom prst="rect">
                  <a:avLst/>
                </a:prstGeom>
              </p:spPr>
            </p:pic>
            <p:pic>
              <p:nvPicPr>
                <p:cNvPr id="138" name="Picture 137">
                  <a:extLst>
                    <a:ext uri="{FF2B5EF4-FFF2-40B4-BE49-F238E27FC236}">
                      <a16:creationId xmlns:a16="http://schemas.microsoft.com/office/drawing/2014/main" id="{C50154F0-C194-416E-9F1D-53020C34B5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16082" y="16316500"/>
                  <a:ext cx="373191" cy="49174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4A2EEBDA-6480-4029-ADEB-57D764F681ED}"/>
                </a:ext>
              </a:extLst>
            </p:cNvPr>
            <p:cNvGrpSpPr/>
            <p:nvPr userDrawn="1"/>
          </p:nvGrpSpPr>
          <p:grpSpPr>
            <a:xfrm>
              <a:off x="13951515" y="16653925"/>
              <a:ext cx="1288485" cy="517375"/>
              <a:chOff x="13912753" y="16397955"/>
              <a:chExt cx="1224853" cy="539434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95C4FC18-B934-459A-838A-5EFD86826C01}"/>
                  </a:ext>
                </a:extLst>
              </p:cNvPr>
              <p:cNvSpPr/>
              <p:nvPr/>
            </p:nvSpPr>
            <p:spPr>
              <a:xfrm>
                <a:off x="13912753" y="16670132"/>
                <a:ext cx="1224853" cy="267257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B3156E64-F235-4B57-AEE2-2DA5A8D790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7096" y="16397955"/>
                <a:ext cx="396158" cy="469309"/>
              </a:xfrm>
              <a:prstGeom prst="rect">
                <a:avLst/>
              </a:prstGeom>
            </p:spPr>
          </p:pic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21A124DF-FD87-42E2-BD5B-38208BB729D6}"/>
                </a:ext>
              </a:extLst>
            </p:cNvPr>
            <p:cNvGrpSpPr/>
            <p:nvPr userDrawn="1"/>
          </p:nvGrpSpPr>
          <p:grpSpPr>
            <a:xfrm>
              <a:off x="11490270" y="16698106"/>
              <a:ext cx="1153833" cy="398092"/>
              <a:chOff x="11510590" y="16399558"/>
              <a:chExt cx="1153833" cy="398092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3C5558B0-FE19-4700-A678-F0D7663D73AA}"/>
                  </a:ext>
                </a:extLst>
              </p:cNvPr>
              <p:cNvSpPr/>
              <p:nvPr/>
            </p:nvSpPr>
            <p:spPr>
              <a:xfrm>
                <a:off x="11510590" y="16517621"/>
                <a:ext cx="1153833" cy="280029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F1CF6C12-AC6B-4346-A129-40F087C79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750976" y="16399558"/>
                <a:ext cx="336531" cy="273946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CA3E1DA9-7A5B-4B45-BBAF-6F3EC3EEE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131079" y="16411801"/>
                <a:ext cx="336531" cy="273946"/>
              </a:xfrm>
              <a:prstGeom prst="rect">
                <a:avLst/>
              </a:prstGeom>
            </p:spPr>
          </p:pic>
        </p:grp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EC5A9D0-CAD9-457D-B8AD-5C38E4BB0799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5730629" y="22021398"/>
              <a:ext cx="1" cy="670662"/>
            </a:xfrm>
            <a:prstGeom prst="line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cxnSp>
          <p:nvCxnSpPr>
            <p:cNvPr id="147" name="Straight Connector 101">
              <a:extLst>
                <a:ext uri="{FF2B5EF4-FFF2-40B4-BE49-F238E27FC236}">
                  <a16:creationId xmlns:a16="http://schemas.microsoft.com/office/drawing/2014/main" id="{22247DEC-9E32-4480-A692-D60C3834B4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7886324" y="19122830"/>
              <a:ext cx="3462730" cy="1807637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cxnSp>
          <p:nvCxnSpPr>
            <p:cNvPr id="148" name="Straight Connector 109">
              <a:extLst>
                <a:ext uri="{FF2B5EF4-FFF2-40B4-BE49-F238E27FC236}">
                  <a16:creationId xmlns:a16="http://schemas.microsoft.com/office/drawing/2014/main" id="{AF20121B-2D8B-4E90-A5A0-586C85083A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886324" y="21248887"/>
              <a:ext cx="3556769" cy="1342333"/>
            </a:xfrm>
            <a:prstGeom prst="bentConnector3">
              <a:avLst>
                <a:gd name="adj1" fmla="val 47412"/>
              </a:avLst>
            </a:prstGeom>
            <a:noFill/>
            <a:ln w="9525" cap="flat" cmpd="sng" algn="ctr">
              <a:solidFill>
                <a:srgbClr val="00B0F0"/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cxnSp>
          <p:nvCxnSpPr>
            <p:cNvPr id="149" name="Straight Connector 101">
              <a:extLst>
                <a:ext uri="{FF2B5EF4-FFF2-40B4-BE49-F238E27FC236}">
                  <a16:creationId xmlns:a16="http://schemas.microsoft.com/office/drawing/2014/main" id="{2AFE9F29-5717-4CDA-ACDD-B5CA5C22FC44}"/>
                </a:ext>
              </a:extLst>
            </p:cNvPr>
            <p:cNvCxnSpPr>
              <a:cxnSpLocks/>
              <a:endCxn id="116" idx="3"/>
            </p:cNvCxnSpPr>
            <p:nvPr userDrawn="1"/>
          </p:nvCxnSpPr>
          <p:spPr>
            <a:xfrm flipH="1" flipV="1">
              <a:off x="12760403" y="20638611"/>
              <a:ext cx="1684370" cy="2"/>
            </a:xfrm>
            <a:prstGeom prst="straightConnector1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cxnSp>
          <p:nvCxnSpPr>
            <p:cNvPr id="150" name="Straight Connector 101">
              <a:extLst>
                <a:ext uri="{FF2B5EF4-FFF2-40B4-BE49-F238E27FC236}">
                  <a16:creationId xmlns:a16="http://schemas.microsoft.com/office/drawing/2014/main" id="{4A405551-0BB7-404B-BE69-0B2E11C8B04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2935241" y="21248887"/>
              <a:ext cx="945898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00B0F0"/>
              </a:solidFill>
              <a:prstDash val="solid"/>
              <a:miter lim="800000"/>
              <a:headEnd type="oval" w="sm" len="sm"/>
              <a:tailEnd type="oval" w="sm" len="sm"/>
            </a:ln>
            <a:effectLst/>
          </p:spPr>
        </p:cxn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1B65EB76-DF3A-443F-BB72-CA2D677B0A37}"/>
                </a:ext>
              </a:extLst>
            </p:cNvPr>
            <p:cNvGrpSpPr/>
            <p:nvPr userDrawn="1"/>
          </p:nvGrpSpPr>
          <p:grpSpPr>
            <a:xfrm>
              <a:off x="7825651" y="20830522"/>
              <a:ext cx="1022919" cy="307156"/>
              <a:chOff x="7825651" y="20572614"/>
              <a:chExt cx="1022919" cy="307156"/>
            </a:xfrm>
          </p:grpSpPr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A6CEB444-7F4B-48EB-9D73-07B761070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87931" y="20609702"/>
                <a:ext cx="276922" cy="232976"/>
              </a:xfrm>
              <a:prstGeom prst="rect">
                <a:avLst/>
              </a:prstGeom>
            </p:spPr>
          </p:pic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6B7F8B75-47D7-40A3-B2AD-03333C6D7BEE}"/>
                  </a:ext>
                </a:extLst>
              </p:cNvPr>
              <p:cNvSpPr/>
              <p:nvPr/>
            </p:nvSpPr>
            <p:spPr>
              <a:xfrm>
                <a:off x="7825651" y="20572614"/>
                <a:ext cx="1022919" cy="307156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C5BBC7C6-86F6-44C2-B769-D37368D22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24355" y="20609702"/>
                <a:ext cx="383736" cy="246249"/>
              </a:xfrm>
              <a:prstGeom prst="rect">
                <a:avLst/>
              </a:prstGeom>
            </p:spPr>
          </p:pic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0719999C-43F3-4804-8516-FA2C06A98650}"/>
                </a:ext>
              </a:extLst>
            </p:cNvPr>
            <p:cNvGrpSpPr/>
            <p:nvPr userDrawn="1"/>
          </p:nvGrpSpPr>
          <p:grpSpPr>
            <a:xfrm>
              <a:off x="7390230" y="19243521"/>
              <a:ext cx="2374449" cy="3717999"/>
              <a:chOff x="7390230" y="18807813"/>
              <a:chExt cx="2374449" cy="3717999"/>
            </a:xfrm>
          </p:grpSpPr>
          <p:pic>
            <p:nvPicPr>
              <p:cNvPr id="156" name="Picture 2" descr="Image result for turtlebot">
                <a:extLst>
                  <a:ext uri="{FF2B5EF4-FFF2-40B4-BE49-F238E27FC236}">
                    <a16:creationId xmlns:a16="http://schemas.microsoft.com/office/drawing/2014/main" id="{63C377BD-DA4B-4A4F-9656-247B5B07A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0230" y="19768795"/>
                <a:ext cx="2374449" cy="27570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7" name="Picture 8" descr="Image result for insta360 pro">
                <a:extLst>
                  <a:ext uri="{FF2B5EF4-FFF2-40B4-BE49-F238E27FC236}">
                    <a16:creationId xmlns:a16="http://schemas.microsoft.com/office/drawing/2014/main" id="{72CB6F40-2D16-457E-B7D9-C0D5126202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5944" y="18807813"/>
                <a:ext cx="1192948" cy="1598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FDC8691-C0D8-445D-A41F-155A77F99C4C}"/>
                </a:ext>
              </a:extLst>
            </p:cNvPr>
            <p:cNvSpPr txBox="1"/>
            <p:nvPr userDrawn="1"/>
          </p:nvSpPr>
          <p:spPr>
            <a:xfrm>
              <a:off x="7600518" y="18176891"/>
              <a:ext cx="2035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Mobile 360 Camera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E638972-BABB-46BD-8725-1B72388E96AF}"/>
                </a:ext>
              </a:extLst>
            </p:cNvPr>
            <p:cNvSpPr txBox="1"/>
            <p:nvPr userDrawn="1"/>
          </p:nvSpPr>
          <p:spPr>
            <a:xfrm>
              <a:off x="7600518" y="22711733"/>
              <a:ext cx="1982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TurtleBot 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1581F72-C2A5-426C-84B0-31C1DEE4437F}"/>
                </a:ext>
              </a:extLst>
            </p:cNvPr>
            <p:cNvSpPr/>
            <p:nvPr userDrawn="1"/>
          </p:nvSpPr>
          <p:spPr>
            <a:xfrm>
              <a:off x="10943377" y="22802013"/>
              <a:ext cx="8443016" cy="2509131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7B7F830-D684-4D1E-985B-C1D27C661828}"/>
                </a:ext>
              </a:extLst>
            </p:cNvPr>
            <p:cNvSpPr txBox="1"/>
            <p:nvPr userDrawn="1"/>
          </p:nvSpPr>
          <p:spPr>
            <a:xfrm>
              <a:off x="11954263" y="23351038"/>
              <a:ext cx="19042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Fog Nodes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B21BE11-5677-4B73-80C4-0DB88DE9D582}"/>
                </a:ext>
              </a:extLst>
            </p:cNvPr>
            <p:cNvSpPr txBox="1"/>
            <p:nvPr userDrawn="1"/>
          </p:nvSpPr>
          <p:spPr>
            <a:xfrm>
              <a:off x="16136409" y="23351039"/>
              <a:ext cx="294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Edge Server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E46959A-9458-428E-B657-9B7DC6C4475D}"/>
                </a:ext>
              </a:extLst>
            </p:cNvPr>
            <p:cNvSpPr txBox="1"/>
            <p:nvPr userDrawn="1"/>
          </p:nvSpPr>
          <p:spPr>
            <a:xfrm>
              <a:off x="11375015" y="23902879"/>
              <a:ext cx="3603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Mobile base controller</a:t>
              </a:r>
            </a:p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Kobuki safety controller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598E775-F688-4D9E-A4EC-C8418EFF9A2B}"/>
                </a:ext>
              </a:extLst>
            </p:cNvPr>
            <p:cNvSpPr txBox="1"/>
            <p:nvPr userDrawn="1"/>
          </p:nvSpPr>
          <p:spPr>
            <a:xfrm>
              <a:off x="16136409" y="23747230"/>
              <a:ext cx="33806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ROS Master</a:t>
              </a:r>
            </a:p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Amcl</a:t>
              </a:r>
            </a:p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Move Base</a:t>
              </a:r>
            </a:p>
            <a:p>
              <a:pPr marL="82296" marR="0" lvl="0" indent="-82296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Navigation server</a:t>
              </a: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E0A4CAA-ACEF-419C-8A3D-419B76F96AB2}"/>
                </a:ext>
              </a:extLst>
            </p:cNvPr>
            <p:cNvGrpSpPr/>
            <p:nvPr userDrawn="1"/>
          </p:nvGrpSpPr>
          <p:grpSpPr>
            <a:xfrm>
              <a:off x="17127333" y="22968210"/>
              <a:ext cx="989349" cy="421641"/>
              <a:chOff x="17127333" y="22710302"/>
              <a:chExt cx="989349" cy="421641"/>
            </a:xfrm>
          </p:grpSpPr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C69B6067-3E74-4582-A908-8BDF735C198D}"/>
                  </a:ext>
                </a:extLst>
              </p:cNvPr>
              <p:cNvSpPr/>
              <p:nvPr/>
            </p:nvSpPr>
            <p:spPr>
              <a:xfrm>
                <a:off x="17127333" y="22833249"/>
                <a:ext cx="989349" cy="22843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E0753465-CD9F-4BFE-96BA-4DEE06C73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64365" y="22710302"/>
                <a:ext cx="319989" cy="421641"/>
              </a:xfrm>
              <a:prstGeom prst="rect">
                <a:avLst/>
              </a:prstGeom>
            </p:spPr>
          </p:pic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E44407EF-F15B-4938-A22B-1DC9DC2C3FE4}"/>
                </a:ext>
              </a:extLst>
            </p:cNvPr>
            <p:cNvGrpSpPr/>
            <p:nvPr userDrawn="1"/>
          </p:nvGrpSpPr>
          <p:grpSpPr>
            <a:xfrm>
              <a:off x="12244989" y="22974814"/>
              <a:ext cx="1153830" cy="415200"/>
              <a:chOff x="12244989" y="22716906"/>
              <a:chExt cx="1153830" cy="415200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FFE5CDD9-8EB3-41C3-806B-8E1C95BFC542}"/>
                  </a:ext>
                </a:extLst>
              </p:cNvPr>
              <p:cNvSpPr/>
              <p:nvPr/>
            </p:nvSpPr>
            <p:spPr>
              <a:xfrm>
                <a:off x="12244989" y="22852074"/>
                <a:ext cx="1153830" cy="280032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81" name="Picture 180">
                <a:extLst>
                  <a:ext uri="{FF2B5EF4-FFF2-40B4-BE49-F238E27FC236}">
                    <a16:creationId xmlns:a16="http://schemas.microsoft.com/office/drawing/2014/main" id="{18FEB057-1C45-448F-9077-807F1BF234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76775" y="22716906"/>
                <a:ext cx="336531" cy="273946"/>
              </a:xfrm>
              <a:prstGeom prst="rect">
                <a:avLst/>
              </a:prstGeom>
            </p:spPr>
          </p:pic>
          <p:pic>
            <p:nvPicPr>
              <p:cNvPr id="182" name="Picture 181">
                <a:extLst>
                  <a:ext uri="{FF2B5EF4-FFF2-40B4-BE49-F238E27FC236}">
                    <a16:creationId xmlns:a16="http://schemas.microsoft.com/office/drawing/2014/main" id="{8A46A5FF-5BF2-4FE2-8ED1-2E686984D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67801" y="22716906"/>
                <a:ext cx="336531" cy="273946"/>
              </a:xfrm>
              <a:prstGeom prst="rect">
                <a:avLst/>
              </a:prstGeom>
            </p:spPr>
          </p:pic>
        </p:grp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6AA0B547-A711-49BA-9924-88C470656C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/>
            <a:stretch>
              <a:fillRect/>
            </a:stretch>
          </p:blipFill>
          <p:spPr>
            <a:xfrm>
              <a:off x="21604821" y="22245499"/>
              <a:ext cx="1509849" cy="621208"/>
            </a:xfrm>
            <a:prstGeom prst="rect">
              <a:avLst/>
            </a:prstGeom>
          </p:spPr>
        </p:pic>
        <p:sp>
          <p:nvSpPr>
            <p:cNvPr id="184" name="Arrow: Right 183">
              <a:extLst>
                <a:ext uri="{FF2B5EF4-FFF2-40B4-BE49-F238E27FC236}">
                  <a16:creationId xmlns:a16="http://schemas.microsoft.com/office/drawing/2014/main" id="{0B5C773F-190D-42EA-87EE-E86F3091ADC6}"/>
                </a:ext>
              </a:extLst>
            </p:cNvPr>
            <p:cNvSpPr/>
            <p:nvPr userDrawn="1"/>
          </p:nvSpPr>
          <p:spPr>
            <a:xfrm>
              <a:off x="6030575" y="32634463"/>
              <a:ext cx="699269" cy="4097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 </a:t>
              </a:r>
            </a:p>
          </p:txBody>
        </p:sp>
        <p:sp>
          <p:nvSpPr>
            <p:cNvPr id="185" name="Arrow: Right 184">
              <a:extLst>
                <a:ext uri="{FF2B5EF4-FFF2-40B4-BE49-F238E27FC236}">
                  <a16:creationId xmlns:a16="http://schemas.microsoft.com/office/drawing/2014/main" id="{EAB85D6D-0510-4BFD-B035-7E932B19A48F}"/>
                </a:ext>
              </a:extLst>
            </p:cNvPr>
            <p:cNvSpPr/>
            <p:nvPr userDrawn="1"/>
          </p:nvSpPr>
          <p:spPr>
            <a:xfrm>
              <a:off x="8405348" y="32645690"/>
              <a:ext cx="699269" cy="4097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 </a:t>
              </a:r>
            </a:p>
          </p:txBody>
        </p:sp>
        <p:sp>
          <p:nvSpPr>
            <p:cNvPr id="186" name="Lightning Bolt 185">
              <a:extLst>
                <a:ext uri="{FF2B5EF4-FFF2-40B4-BE49-F238E27FC236}">
                  <a16:creationId xmlns:a16="http://schemas.microsoft.com/office/drawing/2014/main" id="{1C16B145-537A-47E8-890E-A2E67CB892B7}"/>
                </a:ext>
              </a:extLst>
            </p:cNvPr>
            <p:cNvSpPr/>
            <p:nvPr userDrawn="1"/>
          </p:nvSpPr>
          <p:spPr>
            <a:xfrm rot="8812564">
              <a:off x="9179317" y="20604393"/>
              <a:ext cx="2374448" cy="464330"/>
            </a:xfrm>
            <a:prstGeom prst="lightningBol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A5FFD9C4-87A4-45A3-A72B-F77368D57980}"/>
                </a:ext>
              </a:extLst>
            </p:cNvPr>
            <p:cNvSpPr/>
            <p:nvPr userDrawn="1"/>
          </p:nvSpPr>
          <p:spPr>
            <a:xfrm>
              <a:off x="16675371" y="26135428"/>
              <a:ext cx="11785328" cy="9919717"/>
            </a:xfrm>
            <a:prstGeom prst="roundRect">
              <a:avLst>
                <a:gd name="adj" fmla="val 5851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360000" rIns="360000" bIns="360000" rtlCol="0" anchor="ctr"/>
            <a:lstStyle/>
            <a:p>
              <a:pPr algn="just"/>
              <a:endParaRPr lang="en-GB" sz="4400" b="1" dirty="0">
                <a:solidFill>
                  <a:schemeClr val="tx1"/>
                </a:solidFill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914702DB-ED5B-40D8-A1FA-2A6099823F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4989" y="26885203"/>
              <a:ext cx="5472313" cy="3990640"/>
            </a:xfrm>
            <a:prstGeom prst="rect">
              <a:avLst/>
            </a:prstGeom>
          </p:spPr>
        </p:pic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9B574043-DDAD-41B7-83EC-AB4B3568B6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6209" y="31263304"/>
              <a:ext cx="5530906" cy="3990639"/>
            </a:xfrm>
            <a:prstGeom prst="rect">
              <a:avLst/>
            </a:prstGeom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F7467A79-9938-4B44-AEE8-554A27B44FA3}"/>
                </a:ext>
              </a:extLst>
            </p:cNvPr>
            <p:cNvSpPr txBox="1"/>
            <p:nvPr userDrawn="1"/>
          </p:nvSpPr>
          <p:spPr>
            <a:xfrm>
              <a:off x="17294990" y="31743517"/>
              <a:ext cx="467405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Orientation based adaptive tile-encoding</a:t>
              </a:r>
              <a:r>
                <a:rPr lang="en-US" sz="3200" dirty="0"/>
                <a:t> </a:t>
              </a:r>
              <a:r>
                <a:rPr lang="en-US" sz="3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yields a bandwidth </a:t>
              </a:r>
            </a:p>
            <a:p>
              <a:pPr algn="ctr"/>
              <a:r>
                <a:rPr lang="en-US" sz="3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saving of 33%, i.e. </a:t>
              </a:r>
            </a:p>
            <a:p>
              <a:pPr algn="ctr"/>
              <a:r>
                <a:rPr lang="en-US" sz="3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31 Mbps versus 21 Mbps. </a:t>
              </a:r>
              <a:endParaRPr lang="en-GB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B3FBC6A-3FF5-4D2E-B15D-5FC6A4539D1B}"/>
                </a:ext>
              </a:extLst>
            </p:cNvPr>
            <p:cNvSpPr txBox="1"/>
            <p:nvPr userDrawn="1"/>
          </p:nvSpPr>
          <p:spPr>
            <a:xfrm>
              <a:off x="23344839" y="27338923"/>
              <a:ext cx="449227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l">
                <a:spcAft>
                  <a:spcPts val="0"/>
                </a:spcAft>
                <a:buClr>
                  <a:srgbClr val="00B0F0"/>
                </a:buClr>
                <a:buFont typeface="Wingdings" panose="05000000000000000000" pitchFamily="2" charset="2"/>
                <a:buChar char="q"/>
              </a:pP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7% GPU load</a:t>
              </a:r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</a:rPr>
                <a:t> reduction</a:t>
              </a:r>
              <a:r>
                <a:rPr lang="en-GB" sz="3200" dirty="0"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by offloading some GPU processing onto the edge</a:t>
              </a:r>
              <a:endPara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457200" indent="-457200" algn="l">
                <a:spcAft>
                  <a:spcPts val="0"/>
                </a:spcAft>
                <a:buClr>
                  <a:srgbClr val="00B0F0"/>
                </a:buClr>
                <a:buFont typeface="Wingdings" panose="05000000000000000000" pitchFamily="2" charset="2"/>
                <a:buChar char="q"/>
              </a:pPr>
              <a:r>
                <a:rPr lang="en-US" sz="3200" dirty="0">
                  <a:latin typeface="Calibri" panose="020F0502020204030204" pitchFamily="34" charset="0"/>
                  <a:ea typeface="Calibri" panose="020F0502020204030204" pitchFamily="34" charset="0"/>
                </a:rPr>
                <a:t>R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educed memory utilization by 600 MB</a:t>
              </a:r>
              <a:endPara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2" name="Rounded Rectangle 105">
              <a:extLst>
                <a:ext uri="{FF2B5EF4-FFF2-40B4-BE49-F238E27FC236}">
                  <a16:creationId xmlns:a16="http://schemas.microsoft.com/office/drawing/2014/main" id="{47314FE0-6A1A-402B-A86C-824367DE4B10}"/>
                </a:ext>
              </a:extLst>
            </p:cNvPr>
            <p:cNvSpPr/>
            <p:nvPr userDrawn="1"/>
          </p:nvSpPr>
          <p:spPr>
            <a:xfrm>
              <a:off x="7239885" y="14671806"/>
              <a:ext cx="16620653" cy="1413067"/>
            </a:xfrm>
            <a:prstGeom prst="roundRect">
              <a:avLst>
                <a:gd name="adj" fmla="val 3363"/>
              </a:avLst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Rounded Rectangle 105">
              <a:extLst>
                <a:ext uri="{FF2B5EF4-FFF2-40B4-BE49-F238E27FC236}">
                  <a16:creationId xmlns:a16="http://schemas.microsoft.com/office/drawing/2014/main" id="{EB79F824-47DC-4932-B7A9-F8C4034D5F18}"/>
                </a:ext>
              </a:extLst>
            </p:cNvPr>
            <p:cNvSpPr/>
            <p:nvPr userDrawn="1"/>
          </p:nvSpPr>
          <p:spPr>
            <a:xfrm>
              <a:off x="7239885" y="12817606"/>
              <a:ext cx="16620653" cy="1413067"/>
            </a:xfrm>
            <a:prstGeom prst="roundRect">
              <a:avLst>
                <a:gd name="adj" fmla="val 3363"/>
              </a:avLst>
            </a:prstGeom>
            <a:noFill/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948534AD-A10B-4C95-B8EA-1D1320352FA3}"/>
                </a:ext>
              </a:extLst>
            </p:cNvPr>
            <p:cNvSpPr/>
            <p:nvPr userDrawn="1"/>
          </p:nvSpPr>
          <p:spPr>
            <a:xfrm>
              <a:off x="9875261" y="13081755"/>
              <a:ext cx="116355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cs typeface="Century Gothic"/>
                </a:rPr>
                <a:t>5GT-Vertical Slicer (VS)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8591948E-F9C8-4BB6-A6C2-B16C32BB5DF5}"/>
                </a:ext>
              </a:extLst>
            </p:cNvPr>
            <p:cNvSpPr/>
            <p:nvPr userDrawn="1"/>
          </p:nvSpPr>
          <p:spPr>
            <a:xfrm>
              <a:off x="9926061" y="14910555"/>
              <a:ext cx="1163555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dirty="0">
                  <a:cs typeface="Century Gothic"/>
                </a:rPr>
                <a:t>5GT-Service Orchestrator (SO)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0232DA3-EB88-4020-9438-FBA0BA41C9CD}"/>
                </a:ext>
              </a:extLst>
            </p:cNvPr>
            <p:cNvSpPr/>
            <p:nvPr userDrawn="1"/>
          </p:nvSpPr>
          <p:spPr>
            <a:xfrm>
              <a:off x="7734813" y="16535669"/>
              <a:ext cx="315978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cs typeface="Century Gothic"/>
                </a:rPr>
                <a:t>Fog05/MTP-like domain</a:t>
              </a:r>
            </a:p>
          </p:txBody>
        </p:sp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541F3A89-569F-420C-BF3C-F5281752FC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2624" y="5764674"/>
              <a:ext cx="1975953" cy="893768"/>
            </a:xfrm>
            <a:prstGeom prst="rect">
              <a:avLst/>
            </a:prstGeom>
          </p:spPr>
        </p:pic>
        <p:pic>
          <p:nvPicPr>
            <p:cNvPr id="198" name="Picture 19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461C5CA-B5A0-4C02-8B84-37B5A64120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8" t="11013" r="13076" b="10954"/>
            <a:stretch/>
          </p:blipFill>
          <p:spPr>
            <a:xfrm>
              <a:off x="7024511" y="5715626"/>
              <a:ext cx="1457919" cy="113160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22D9D0-D5A2-4A39-9789-D4DE27F96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5040" y="6523245"/>
              <a:ext cx="2520963" cy="2902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01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/>
  <p:txStyles>
    <p:titleStyle>
      <a:lvl1pPr algn="r" defTabSz="51435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64B7128-FD7E-4790-B88B-C1B2F1874A75}"/>
              </a:ext>
            </a:extLst>
          </p:cNvPr>
          <p:cNvSpPr/>
          <p:nvPr/>
        </p:nvSpPr>
        <p:spPr>
          <a:xfrm>
            <a:off x="4224242" y="35573797"/>
            <a:ext cx="11681538" cy="1338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endParaRPr lang="en-GB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6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5G-Coral">
      <a:dk1>
        <a:srgbClr val="454545"/>
      </a:dk1>
      <a:lt1>
        <a:sysClr val="window" lastClr="FFFFFF"/>
      </a:lt1>
      <a:dk2>
        <a:srgbClr val="6F6F6F"/>
      </a:dk2>
      <a:lt2>
        <a:srgbClr val="929292"/>
      </a:lt2>
      <a:accent1>
        <a:srgbClr val="E45252"/>
      </a:accent1>
      <a:accent2>
        <a:srgbClr val="FF8E72"/>
      </a:accent2>
      <a:accent3>
        <a:srgbClr val="F9DC5C"/>
      </a:accent3>
      <a:accent4>
        <a:srgbClr val="235789"/>
      </a:accent4>
      <a:accent5>
        <a:srgbClr val="387D7A"/>
      </a:accent5>
      <a:accent6>
        <a:srgbClr val="C4E7D4"/>
      </a:accent6>
      <a:hlink>
        <a:srgbClr val="E45252"/>
      </a:hlink>
      <a:folHlink>
        <a:srgbClr val="E45252"/>
      </a:folHlink>
    </a:clrScheme>
    <a:fontScheme name="5G-Coral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5193</TotalTime>
  <Words>1</Words>
  <Application>Microsoft Office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Castellar</vt:lpstr>
      <vt:lpstr>Century Gothic</vt:lpstr>
      <vt:lpstr>Tw Cen MT</vt:lpstr>
      <vt:lpstr>Wingdings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Cominardi</dc:creator>
  <cp:lastModifiedBy>Irene Gruijter Eguiluz</cp:lastModifiedBy>
  <cp:revision>207</cp:revision>
  <cp:lastPrinted>2019-06-05T08:29:16Z</cp:lastPrinted>
  <dcterms:created xsi:type="dcterms:W3CDTF">2017-06-09T14:28:16Z</dcterms:created>
  <dcterms:modified xsi:type="dcterms:W3CDTF">2019-06-25T15:38:46Z</dcterms:modified>
</cp:coreProperties>
</file>