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77" r:id="rId3"/>
    <p:sldId id="262" r:id="rId4"/>
    <p:sldId id="268" r:id="rId5"/>
    <p:sldId id="270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336600"/>
    <a:srgbClr val="3399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47" autoAdjust="0"/>
    <p:restoredTop sz="85962"/>
  </p:normalViewPr>
  <p:slideViewPr>
    <p:cSldViewPr snapToGrid="0">
      <p:cViewPr varScale="1">
        <p:scale>
          <a:sx n="26" d="100"/>
          <a:sy n="26" d="100"/>
        </p:scale>
        <p:origin x="24" y="49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048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3B815-8B86-49E7-B9D6-9B4213130FB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F97EB-8E70-449B-A932-86A5A4C6A1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74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Mobile </a:t>
            </a:r>
            <a:r>
              <a:rPr lang="it-IT" dirty="0" err="1"/>
              <a:t>Transport</a:t>
            </a:r>
            <a:r>
              <a:rPr lang="it-IT" dirty="0"/>
              <a:t> and Computing </a:t>
            </a:r>
          </a:p>
          <a:p>
            <a:r>
              <a:rPr lang="it-IT" dirty="0" err="1"/>
              <a:t>Platform</a:t>
            </a:r>
            <a:r>
              <a:rPr lang="it-IT" dirty="0"/>
              <a:t> (5GT-MTP) </a:t>
            </a:r>
            <a:r>
              <a:rPr lang="it-IT" dirty="0" err="1"/>
              <a:t>manages</a:t>
            </a:r>
            <a:r>
              <a:rPr lang="it-IT" dirty="0"/>
              <a:t> a physical </a:t>
            </a:r>
            <a:r>
              <a:rPr lang="it-IT" dirty="0" err="1"/>
              <a:t>infrastructure</a:t>
            </a:r>
            <a:r>
              <a:rPr lang="it-IT" dirty="0"/>
              <a:t> </a:t>
            </a:r>
            <a:r>
              <a:rPr lang="it-IT" dirty="0" err="1"/>
              <a:t>composed</a:t>
            </a:r>
            <a:r>
              <a:rPr lang="it-IT" dirty="0"/>
              <a:t> of </a:t>
            </a:r>
            <a:r>
              <a:rPr lang="it-IT" dirty="0" err="1"/>
              <a:t>multi-technology</a:t>
            </a:r>
            <a:r>
              <a:rPr lang="it-IT" dirty="0"/>
              <a:t> network </a:t>
            </a:r>
            <a:r>
              <a:rPr lang="it-IT" dirty="0" err="1"/>
              <a:t>resources</a:t>
            </a:r>
            <a:r>
              <a:rPr lang="it-IT" dirty="0"/>
              <a:t>, </a:t>
            </a:r>
            <a:r>
              <a:rPr lang="it-IT" dirty="0" err="1"/>
              <a:t>spanning</a:t>
            </a:r>
            <a:r>
              <a:rPr lang="it-IT" dirty="0"/>
              <a:t> from the radio to the (</a:t>
            </a:r>
            <a:r>
              <a:rPr lang="it-IT" dirty="0" err="1"/>
              <a:t>possibly</a:t>
            </a:r>
            <a:r>
              <a:rPr lang="it-IT" dirty="0"/>
              <a:t> </a:t>
            </a:r>
            <a:r>
              <a:rPr lang="it-IT" dirty="0" err="1"/>
              <a:t>integrated</a:t>
            </a:r>
            <a:r>
              <a:rPr lang="it-IT" dirty="0"/>
              <a:t>) </a:t>
            </a:r>
            <a:r>
              <a:rPr lang="it-IT" dirty="0" err="1"/>
              <a:t>fronthaul</a:t>
            </a:r>
            <a:r>
              <a:rPr lang="it-IT" dirty="0"/>
              <a:t> and </a:t>
            </a:r>
            <a:r>
              <a:rPr lang="it-IT" dirty="0" err="1"/>
              <a:t>backhaul</a:t>
            </a:r>
            <a:r>
              <a:rPr lang="it-IT" dirty="0"/>
              <a:t>, access</a:t>
            </a:r>
            <a:endParaRPr lang="en-US" dirty="0"/>
          </a:p>
          <a:p>
            <a:endParaRPr lang="en-US" dirty="0"/>
          </a:p>
          <a:p>
            <a:r>
              <a:rPr lang="it-IT" dirty="0" err="1"/>
              <a:t>Infrastructure</a:t>
            </a:r>
            <a:r>
              <a:rPr lang="it-IT" dirty="0"/>
              <a:t> </a:t>
            </a:r>
            <a:r>
              <a:rPr lang="it-IT" dirty="0" err="1"/>
              <a:t>resources</a:t>
            </a:r>
            <a:r>
              <a:rPr lang="it-IT" dirty="0"/>
              <a:t> are </a:t>
            </a:r>
            <a:r>
              <a:rPr lang="it-IT" dirty="0" err="1"/>
              <a:t>virtualized</a:t>
            </a:r>
            <a:r>
              <a:rPr lang="it-IT" dirty="0"/>
              <a:t> and </a:t>
            </a:r>
            <a:r>
              <a:rPr lang="it-IT" dirty="0" err="1"/>
              <a:t>abstracted</a:t>
            </a:r>
            <a:r>
              <a:rPr lang="it-IT" dirty="0"/>
              <a:t> by the 5G-MTP to </a:t>
            </a:r>
            <a:r>
              <a:rPr lang="it-IT" dirty="0" err="1"/>
              <a:t>allow</a:t>
            </a:r>
            <a:r>
              <a:rPr lang="it-IT" dirty="0"/>
              <a:t> the </a:t>
            </a:r>
            <a:r>
              <a:rPr lang="it-IT" dirty="0" err="1"/>
              <a:t>instantiation</a:t>
            </a:r>
            <a:r>
              <a:rPr lang="it-IT" dirty="0"/>
              <a:t> of Virtual Network Functions (VNFs) and NFV Network </a:t>
            </a:r>
          </a:p>
          <a:p>
            <a:r>
              <a:rPr lang="it-IT" dirty="0" err="1"/>
              <a:t>Services</a:t>
            </a:r>
            <a:r>
              <a:rPr lang="it-IT" dirty="0"/>
              <a:t> (</a:t>
            </a:r>
            <a:r>
              <a:rPr lang="it-IT" dirty="0" err="1"/>
              <a:t>NFV-NSs</a:t>
            </a:r>
            <a:r>
              <a:rPr lang="it-IT" dirty="0"/>
              <a:t>), </a:t>
            </a:r>
            <a:r>
              <a:rPr lang="it-IT" dirty="0" err="1"/>
              <a:t>orchestrated</a:t>
            </a:r>
            <a:r>
              <a:rPr lang="it-IT" dirty="0"/>
              <a:t> by the Service </a:t>
            </a:r>
            <a:r>
              <a:rPr lang="it-IT" dirty="0" err="1"/>
              <a:t>Orchestrator</a:t>
            </a:r>
            <a:r>
              <a:rPr lang="it-IT" dirty="0"/>
              <a:t> (5GT-SO)</a:t>
            </a:r>
            <a:endParaRPr lang="en-US" dirty="0"/>
          </a:p>
          <a:p>
            <a:endParaRPr lang="en-US" dirty="0"/>
          </a:p>
          <a:p>
            <a:r>
              <a:rPr lang="it-IT" dirty="0" err="1"/>
              <a:t>Vertical</a:t>
            </a:r>
            <a:r>
              <a:rPr lang="it-IT" dirty="0"/>
              <a:t> </a:t>
            </a:r>
            <a:r>
              <a:rPr lang="it-IT" dirty="0" err="1"/>
              <a:t>Slicer</a:t>
            </a:r>
            <a:r>
              <a:rPr lang="it-IT" dirty="0"/>
              <a:t> (5GT-VS) </a:t>
            </a:r>
            <a:r>
              <a:rPr lang="it-IT" dirty="0" err="1"/>
              <a:t>offers</a:t>
            </a:r>
            <a:r>
              <a:rPr lang="it-IT" dirty="0"/>
              <a:t> a </a:t>
            </a:r>
            <a:r>
              <a:rPr lang="it-IT" dirty="0" err="1"/>
              <a:t>vertical-oriented</a:t>
            </a:r>
            <a:r>
              <a:rPr lang="it-IT" dirty="0"/>
              <a:t> </a:t>
            </a:r>
            <a:r>
              <a:rPr lang="it-IT" dirty="0" err="1"/>
              <a:t>perspective</a:t>
            </a:r>
            <a:r>
              <a:rPr lang="it-IT" dirty="0"/>
              <a:t>, </a:t>
            </a:r>
            <a:r>
              <a:rPr lang="it-IT" dirty="0" err="1"/>
              <a:t>where</a:t>
            </a:r>
            <a:r>
              <a:rPr lang="it-IT" dirty="0"/>
              <a:t> </a:t>
            </a:r>
            <a:r>
              <a:rPr lang="it-IT" dirty="0" err="1"/>
              <a:t>vertical</a:t>
            </a:r>
            <a:r>
              <a:rPr lang="it-IT" dirty="0"/>
              <a:t> </a:t>
            </a:r>
          </a:p>
          <a:p>
            <a:r>
              <a:rPr lang="it-IT" dirty="0" err="1"/>
              <a:t>services</a:t>
            </a:r>
            <a:r>
              <a:rPr lang="it-IT" dirty="0"/>
              <a:t> are </a:t>
            </a:r>
            <a:r>
              <a:rPr lang="it-IT" dirty="0" err="1"/>
              <a:t>requested</a:t>
            </a:r>
            <a:r>
              <a:rPr lang="it-IT" dirty="0"/>
              <a:t> and </a:t>
            </a:r>
            <a:r>
              <a:rPr lang="it-IT" dirty="0" err="1"/>
              <a:t>deployed</a:t>
            </a:r>
            <a:r>
              <a:rPr lang="en-US" dirty="0"/>
              <a:t> </a:t>
            </a:r>
            <a:r>
              <a:rPr lang="it-IT" dirty="0" err="1"/>
              <a:t>based</a:t>
            </a:r>
            <a:r>
              <a:rPr lang="it-IT" dirty="0"/>
              <a:t> on business </a:t>
            </a:r>
            <a:r>
              <a:rPr lang="it-IT" dirty="0" err="1"/>
              <a:t>requirements</a:t>
            </a:r>
            <a:r>
              <a:rPr lang="it-IT" dirty="0"/>
              <a:t> (e.g. in </a:t>
            </a:r>
            <a:r>
              <a:rPr lang="it-IT" dirty="0" err="1"/>
              <a:t>terms</a:t>
            </a:r>
            <a:r>
              <a:rPr lang="it-IT" dirty="0"/>
              <a:t> of </a:t>
            </a:r>
            <a:r>
              <a:rPr lang="it-IT" dirty="0" err="1"/>
              <a:t>required</a:t>
            </a:r>
            <a:r>
              <a:rPr lang="it-IT" dirty="0"/>
              <a:t> </a:t>
            </a:r>
            <a:r>
              <a:rPr lang="it-IT" dirty="0" err="1"/>
              <a:t>functionalities</a:t>
            </a:r>
            <a:r>
              <a:rPr lang="it-IT" dirty="0"/>
              <a:t>, service </a:t>
            </a:r>
            <a:r>
              <a:rPr lang="it-IT" dirty="0" err="1"/>
              <a:t>constraints</a:t>
            </a:r>
            <a:r>
              <a:rPr lang="it-IT" dirty="0"/>
              <a:t> and </a:t>
            </a:r>
            <a:r>
              <a:rPr lang="it-IT" dirty="0" err="1"/>
              <a:t>parameters</a:t>
            </a:r>
            <a:r>
              <a:rPr lang="it-IT" dirty="0"/>
              <a:t>), </a:t>
            </a:r>
            <a:r>
              <a:rPr lang="it-IT" dirty="0" err="1"/>
              <a:t>delegating</a:t>
            </a:r>
            <a:r>
              <a:rPr lang="it-IT" dirty="0"/>
              <a:t> the </a:t>
            </a:r>
            <a:r>
              <a:rPr lang="it-IT" dirty="0" err="1"/>
              <a:t>infrastructure</a:t>
            </a:r>
            <a:r>
              <a:rPr lang="it-IT" dirty="0"/>
              <a:t> and </a:t>
            </a:r>
            <a:r>
              <a:rPr lang="it-IT" dirty="0" err="1"/>
              <a:t>resource</a:t>
            </a:r>
            <a:r>
              <a:rPr lang="it-IT" dirty="0"/>
              <a:t> </a:t>
            </a:r>
            <a:r>
              <a:rPr lang="it-IT" dirty="0" err="1"/>
              <a:t>related</a:t>
            </a:r>
            <a:r>
              <a:rPr lang="it-IT" dirty="0"/>
              <a:t> </a:t>
            </a:r>
            <a:r>
              <a:rPr lang="it-IT" dirty="0" err="1"/>
              <a:t>decisions</a:t>
            </a:r>
            <a:r>
              <a:rPr lang="it-IT" dirty="0"/>
              <a:t> to the </a:t>
            </a:r>
            <a:r>
              <a:rPr lang="it-IT" dirty="0" err="1"/>
              <a:t>lower</a:t>
            </a:r>
            <a:r>
              <a:rPr lang="it-IT" dirty="0"/>
              <a:t> </a:t>
            </a:r>
            <a:r>
              <a:rPr lang="it-IT" dirty="0" err="1"/>
              <a:t>layers</a:t>
            </a:r>
            <a:r>
              <a:rPr lang="it-IT" dirty="0"/>
              <a:t>. The 5GT-VS </a:t>
            </a:r>
            <a:r>
              <a:rPr lang="it-IT" dirty="0" err="1"/>
              <a:t>translates</a:t>
            </a:r>
            <a:r>
              <a:rPr lang="it-IT" dirty="0"/>
              <a:t> a service </a:t>
            </a:r>
            <a:r>
              <a:rPr lang="it-IT" dirty="0" err="1"/>
              <a:t>specification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the </a:t>
            </a:r>
            <a:r>
              <a:rPr lang="it-IT" dirty="0" err="1"/>
              <a:t>corresponding</a:t>
            </a:r>
            <a:r>
              <a:rPr lang="it-IT" dirty="0"/>
              <a:t> </a:t>
            </a:r>
            <a:r>
              <a:rPr lang="it-IT" dirty="0" err="1"/>
              <a:t>resource</a:t>
            </a:r>
            <a:r>
              <a:rPr lang="it-IT" dirty="0"/>
              <a:t> </a:t>
            </a:r>
            <a:r>
              <a:rPr lang="it-IT" dirty="0" err="1"/>
              <a:t>requirements</a:t>
            </a:r>
            <a:r>
              <a:rPr lang="it-IT" dirty="0"/>
              <a:t> and </a:t>
            </a:r>
          </a:p>
          <a:p>
            <a:r>
              <a:rPr lang="it-IT" dirty="0" err="1"/>
              <a:t>instantiates</a:t>
            </a:r>
            <a:r>
              <a:rPr lang="it-IT" dirty="0"/>
              <a:t> network </a:t>
            </a:r>
            <a:r>
              <a:rPr lang="it-IT" dirty="0" err="1"/>
              <a:t>slices</a:t>
            </a:r>
            <a:r>
              <a:rPr lang="it-IT" dirty="0"/>
              <a:t> </a:t>
            </a:r>
            <a:r>
              <a:rPr lang="it-IT" dirty="0" err="1"/>
              <a:t>satisfying</a:t>
            </a:r>
            <a:r>
              <a:rPr lang="it-IT" dirty="0"/>
              <a:t> the </a:t>
            </a:r>
            <a:r>
              <a:rPr lang="it-IT" dirty="0" err="1"/>
              <a:t>requirements</a:t>
            </a:r>
            <a:r>
              <a:rPr lang="it-IT" dirty="0"/>
              <a:t>, </a:t>
            </a:r>
            <a:r>
              <a:rPr lang="it-IT" dirty="0" err="1"/>
              <a:t>complying</a:t>
            </a:r>
            <a:r>
              <a:rPr lang="it-IT" dirty="0"/>
              <a:t> with the SLAs of the </a:t>
            </a:r>
            <a:r>
              <a:rPr lang="it-IT" dirty="0" err="1"/>
              <a:t>vertical</a:t>
            </a:r>
            <a:r>
              <a:rPr lang="en-US" dirty="0"/>
              <a:t>.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BF97EB-8E70-449B-A932-86A5A4C6A1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00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three</a:t>
            </a:r>
            <a:r>
              <a:rPr lang="it-IT" dirty="0"/>
              <a:t> main </a:t>
            </a:r>
            <a:r>
              <a:rPr lang="it-IT" dirty="0" err="1"/>
              <a:t>components</a:t>
            </a:r>
            <a:r>
              <a:rPr lang="it-IT" dirty="0"/>
              <a:t> are: </a:t>
            </a:r>
          </a:p>
          <a:p>
            <a:endParaRPr lang="en-US" dirty="0"/>
          </a:p>
          <a:p>
            <a:r>
              <a:rPr lang="it-IT" dirty="0"/>
              <a:t>(i) the V</a:t>
            </a:r>
            <a:r>
              <a:rPr lang="en-US" dirty="0" err="1"/>
              <a:t>ertical</a:t>
            </a:r>
            <a:r>
              <a:rPr lang="en-US" dirty="0"/>
              <a:t> </a:t>
            </a:r>
            <a:r>
              <a:rPr lang="it-IT" dirty="0"/>
              <a:t>S</a:t>
            </a:r>
            <a:r>
              <a:rPr lang="en-US" dirty="0" err="1"/>
              <a:t>ervice</a:t>
            </a:r>
            <a:r>
              <a:rPr lang="en-US" dirty="0"/>
              <a:t> </a:t>
            </a:r>
            <a:r>
              <a:rPr lang="it-IT" dirty="0"/>
              <a:t>I</a:t>
            </a:r>
            <a:r>
              <a:rPr lang="en-US" dirty="0" err="1"/>
              <a:t>nstance</a:t>
            </a:r>
            <a:r>
              <a:rPr lang="it-IT" dirty="0"/>
              <a:t>/N</a:t>
            </a:r>
            <a:r>
              <a:rPr lang="en-US" dirty="0" err="1"/>
              <a:t>etwork</a:t>
            </a:r>
            <a:r>
              <a:rPr lang="en-US" dirty="0"/>
              <a:t> </a:t>
            </a:r>
            <a:r>
              <a:rPr lang="it-IT" dirty="0"/>
              <a:t>S</a:t>
            </a:r>
            <a:r>
              <a:rPr lang="en-US" dirty="0"/>
              <a:t>lice </a:t>
            </a:r>
            <a:r>
              <a:rPr lang="it-IT" dirty="0"/>
              <a:t>I</a:t>
            </a:r>
            <a:r>
              <a:rPr lang="en-US" dirty="0" err="1"/>
              <a:t>nstance</a:t>
            </a:r>
            <a:r>
              <a:rPr lang="it-IT" dirty="0"/>
              <a:t> </a:t>
            </a:r>
            <a:r>
              <a:rPr lang="it-IT" dirty="0" err="1"/>
              <a:t>coordinator</a:t>
            </a:r>
            <a:r>
              <a:rPr lang="it-IT" dirty="0"/>
              <a:t> and </a:t>
            </a:r>
            <a:r>
              <a:rPr lang="it-IT" dirty="0" err="1"/>
              <a:t>lifecycle</a:t>
            </a:r>
            <a:r>
              <a:rPr lang="it-IT" dirty="0"/>
              <a:t> manager</a:t>
            </a:r>
            <a:r>
              <a:rPr lang="en-US" dirty="0"/>
              <a:t> </a:t>
            </a:r>
            <a:r>
              <a:rPr lang="it-IT" dirty="0" err="1"/>
              <a:t>handles</a:t>
            </a:r>
            <a:r>
              <a:rPr lang="it-IT" dirty="0"/>
              <a:t> the delivery and runtime of </a:t>
            </a:r>
            <a:r>
              <a:rPr lang="it-IT" dirty="0" err="1"/>
              <a:t>vertical</a:t>
            </a:r>
            <a:r>
              <a:rPr lang="it-IT" dirty="0"/>
              <a:t> </a:t>
            </a:r>
            <a:r>
              <a:rPr lang="it-IT" dirty="0" err="1"/>
              <a:t>services</a:t>
            </a:r>
            <a:r>
              <a:rPr lang="it-IT" dirty="0"/>
              <a:t>, </a:t>
            </a:r>
            <a:r>
              <a:rPr lang="it-IT" dirty="0" err="1"/>
              <a:t>coordinating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lifecycle</a:t>
            </a:r>
            <a:r>
              <a:rPr lang="it-IT" dirty="0"/>
              <a:t> with </a:t>
            </a:r>
            <a:r>
              <a:rPr lang="it-IT" dirty="0" err="1"/>
              <a:t>suitable</a:t>
            </a:r>
            <a:r>
              <a:rPr lang="it-IT" dirty="0"/>
              <a:t> </a:t>
            </a:r>
            <a:r>
              <a:rPr lang="it-IT" dirty="0" err="1"/>
              <a:t>actions</a:t>
            </a:r>
            <a:r>
              <a:rPr lang="it-IT" dirty="0"/>
              <a:t> at the </a:t>
            </a:r>
          </a:p>
          <a:p>
            <a:r>
              <a:rPr lang="it-IT" dirty="0" err="1"/>
              <a:t>corresponding</a:t>
            </a:r>
            <a:r>
              <a:rPr lang="it-IT" dirty="0"/>
              <a:t> NSI and network </a:t>
            </a:r>
            <a:r>
              <a:rPr lang="it-IT" dirty="0" err="1"/>
              <a:t>slice</a:t>
            </a:r>
            <a:r>
              <a:rPr lang="en-US" dirty="0"/>
              <a:t> </a:t>
            </a:r>
            <a:r>
              <a:rPr lang="it-IT" dirty="0" err="1"/>
              <a:t>subnet</a:t>
            </a:r>
            <a:r>
              <a:rPr lang="it-IT" dirty="0"/>
              <a:t> </a:t>
            </a:r>
            <a:r>
              <a:rPr lang="it-IT" dirty="0" err="1"/>
              <a:t>instances</a:t>
            </a:r>
            <a:r>
              <a:rPr lang="it-IT" dirty="0"/>
              <a:t> </a:t>
            </a:r>
            <a:r>
              <a:rPr lang="en-US" dirty="0"/>
              <a:t> </a:t>
            </a:r>
            <a:r>
              <a:rPr lang="it-IT" dirty="0"/>
              <a:t>(NSSI)</a:t>
            </a:r>
            <a:endParaRPr lang="en-US" dirty="0"/>
          </a:p>
          <a:p>
            <a:endParaRPr lang="en-US" dirty="0"/>
          </a:p>
          <a:p>
            <a:r>
              <a:rPr lang="en-US" dirty="0"/>
              <a:t>(ii) VSD/NSD translator handles the translation </a:t>
            </a:r>
          </a:p>
          <a:p>
            <a:r>
              <a:rPr lang="en-US" dirty="0"/>
              <a:t>between vertical service descriptors (VSD) and NSDs, </a:t>
            </a:r>
          </a:p>
          <a:p>
            <a:r>
              <a:rPr lang="en-US" dirty="0"/>
              <a:t>allowing to shift from the business oriented perspective </a:t>
            </a:r>
          </a:p>
          <a:p>
            <a:r>
              <a:rPr lang="en-US" dirty="0"/>
              <a:t>of the verticals to the resource oriented internal view of </a:t>
            </a:r>
          </a:p>
          <a:p>
            <a:r>
              <a:rPr lang="en-US" dirty="0"/>
              <a:t>the system to deploy the services.</a:t>
            </a:r>
          </a:p>
          <a:p>
            <a:endParaRPr lang="en-US" dirty="0"/>
          </a:p>
          <a:p>
            <a:r>
              <a:rPr lang="en-US"/>
              <a:t>(iii)</a:t>
            </a:r>
            <a:r>
              <a:rPr lang="it-IT" dirty="0"/>
              <a:t>the </a:t>
            </a:r>
            <a:r>
              <a:rPr lang="it-IT" dirty="0" err="1"/>
              <a:t>Arbitrator</a:t>
            </a:r>
            <a:r>
              <a:rPr lang="it-IT" dirty="0"/>
              <a:t> </a:t>
            </a:r>
            <a:r>
              <a:rPr lang="it-IT" dirty="0" err="1"/>
              <a:t>regulates</a:t>
            </a:r>
            <a:r>
              <a:rPr lang="it-IT" dirty="0"/>
              <a:t> how multiple </a:t>
            </a:r>
            <a:r>
              <a:rPr lang="it-IT" dirty="0" err="1"/>
              <a:t>vertical</a:t>
            </a:r>
            <a:r>
              <a:rPr lang="it-IT" dirty="0"/>
              <a:t> </a:t>
            </a:r>
          </a:p>
          <a:p>
            <a:r>
              <a:rPr lang="it-IT" dirty="0" err="1"/>
              <a:t>services</a:t>
            </a:r>
            <a:r>
              <a:rPr lang="it-IT" dirty="0"/>
              <a:t> </a:t>
            </a:r>
            <a:r>
              <a:rPr lang="it-IT" dirty="0" err="1"/>
              <a:t>get</a:t>
            </a:r>
            <a:r>
              <a:rPr lang="it-IT" dirty="0"/>
              <a:t> access to a </a:t>
            </a:r>
            <a:r>
              <a:rPr lang="it-IT" dirty="0" err="1"/>
              <a:t>vertical’s</a:t>
            </a:r>
            <a:r>
              <a:rPr lang="it-IT" dirty="0"/>
              <a:t> </a:t>
            </a:r>
            <a:r>
              <a:rPr lang="it-IT" dirty="0" err="1"/>
              <a:t>resource</a:t>
            </a:r>
            <a:r>
              <a:rPr lang="it-IT" dirty="0"/>
              <a:t> budget and </a:t>
            </a:r>
          </a:p>
          <a:p>
            <a:r>
              <a:rPr lang="it-IT" dirty="0" err="1"/>
              <a:t>takes</a:t>
            </a:r>
            <a:r>
              <a:rPr lang="it-IT" dirty="0"/>
              <a:t> </a:t>
            </a:r>
            <a:r>
              <a:rPr lang="it-IT" dirty="0" err="1"/>
              <a:t>decisions</a:t>
            </a:r>
            <a:r>
              <a:rPr lang="it-IT" dirty="0"/>
              <a:t> about how </a:t>
            </a:r>
            <a:r>
              <a:rPr lang="it-IT" dirty="0" err="1"/>
              <a:t>services</a:t>
            </a:r>
            <a:r>
              <a:rPr lang="it-IT" dirty="0"/>
              <a:t> are </a:t>
            </a:r>
            <a:r>
              <a:rPr lang="it-IT" dirty="0" err="1"/>
              <a:t>mapped</a:t>
            </a:r>
            <a:r>
              <a:rPr lang="it-IT" dirty="0"/>
              <a:t> to </a:t>
            </a:r>
          </a:p>
          <a:p>
            <a:r>
              <a:rPr lang="it-IT" dirty="0" err="1"/>
              <a:t>isolated</a:t>
            </a:r>
            <a:r>
              <a:rPr lang="it-IT" dirty="0"/>
              <a:t> or shared network </a:t>
            </a:r>
            <a:r>
              <a:rPr lang="it-IT" dirty="0" err="1"/>
              <a:t>slices</a:t>
            </a:r>
            <a:r>
              <a:rPr lang="it-IT" dirty="0"/>
              <a:t>. Note, the </a:t>
            </a:r>
            <a:r>
              <a:rPr lang="it-IT" dirty="0" err="1"/>
              <a:t>Arbitrator</a:t>
            </a:r>
            <a:r>
              <a:rPr lang="it-IT" dirty="0"/>
              <a:t> </a:t>
            </a:r>
          </a:p>
          <a:p>
            <a:r>
              <a:rPr lang="it-IT" dirty="0" err="1"/>
              <a:t>does</a:t>
            </a:r>
            <a:r>
              <a:rPr lang="it-IT" dirty="0"/>
              <a:t> not </a:t>
            </a:r>
            <a:r>
              <a:rPr lang="it-IT" dirty="0" err="1"/>
              <a:t>have</a:t>
            </a:r>
            <a:r>
              <a:rPr lang="it-IT" dirty="0"/>
              <a:t> a complete </a:t>
            </a:r>
            <a:r>
              <a:rPr lang="it-IT" dirty="0" err="1"/>
              <a:t>view</a:t>
            </a:r>
            <a:r>
              <a:rPr lang="it-IT" dirty="0"/>
              <a:t> of the </a:t>
            </a:r>
            <a:r>
              <a:rPr lang="it-IT" dirty="0" err="1"/>
              <a:t>resources</a:t>
            </a:r>
            <a:r>
              <a:rPr lang="it-IT" dirty="0"/>
              <a:t>, it </a:t>
            </a:r>
            <a:r>
              <a:rPr lang="it-IT" dirty="0" err="1"/>
              <a:t>has</a:t>
            </a:r>
            <a:r>
              <a:rPr lang="it-IT" dirty="0"/>
              <a:t> to </a:t>
            </a:r>
          </a:p>
          <a:p>
            <a:r>
              <a:rPr lang="it-IT" dirty="0"/>
              <a:t>work with </a:t>
            </a:r>
            <a:r>
              <a:rPr lang="it-IT" dirty="0" err="1"/>
              <a:t>limited</a:t>
            </a:r>
            <a:r>
              <a:rPr lang="it-IT" dirty="0"/>
              <a:t> </a:t>
            </a:r>
            <a:r>
              <a:rPr lang="it-IT" dirty="0" err="1"/>
              <a:t>information</a:t>
            </a:r>
            <a:r>
              <a:rPr lang="it-IT" dirty="0"/>
              <a:t> of the </a:t>
            </a:r>
            <a:r>
              <a:rPr lang="it-IT" dirty="0" err="1"/>
              <a:t>resources</a:t>
            </a:r>
            <a:r>
              <a:rPr lang="it-IT" dirty="0"/>
              <a:t> that are </a:t>
            </a:r>
          </a:p>
          <a:p>
            <a:r>
              <a:rPr lang="it-IT" dirty="0" err="1"/>
              <a:t>available</a:t>
            </a:r>
            <a:r>
              <a:rPr lang="it-IT" dirty="0"/>
              <a:t> in the </a:t>
            </a:r>
            <a:r>
              <a:rPr lang="it-IT" dirty="0" err="1"/>
              <a:t>infrastructure</a:t>
            </a:r>
            <a:r>
              <a:rPr lang="it-IT" dirty="0"/>
              <a:t>. It is </a:t>
            </a:r>
            <a:r>
              <a:rPr lang="it-IT" dirty="0" err="1"/>
              <a:t>aware</a:t>
            </a:r>
            <a:r>
              <a:rPr lang="it-IT" dirty="0"/>
              <a:t> of the SLAs </a:t>
            </a:r>
          </a:p>
          <a:p>
            <a:r>
              <a:rPr lang="it-IT" dirty="0" err="1"/>
              <a:t>among</a:t>
            </a:r>
            <a:r>
              <a:rPr lang="it-IT" dirty="0"/>
              <a:t> the </a:t>
            </a:r>
            <a:r>
              <a:rPr lang="it-IT" dirty="0" err="1"/>
              <a:t>verticals</a:t>
            </a:r>
            <a:r>
              <a:rPr lang="it-IT" dirty="0"/>
              <a:t> and it can </a:t>
            </a:r>
            <a:r>
              <a:rPr lang="it-IT" dirty="0" err="1"/>
              <a:t>balance</a:t>
            </a:r>
            <a:r>
              <a:rPr lang="it-IT" dirty="0"/>
              <a:t> the </a:t>
            </a:r>
            <a:r>
              <a:rPr lang="it-IT" dirty="0" err="1"/>
              <a:t>resources</a:t>
            </a:r>
            <a:r>
              <a:rPr lang="it-IT" dirty="0"/>
              <a:t> </a:t>
            </a:r>
          </a:p>
          <a:p>
            <a:r>
              <a:rPr lang="it-IT" dirty="0" err="1"/>
              <a:t>assigning</a:t>
            </a:r>
            <a:r>
              <a:rPr lang="it-IT" dirty="0"/>
              <a:t> </a:t>
            </a:r>
            <a:r>
              <a:rPr lang="it-IT" dirty="0" err="1"/>
              <a:t>probabilities</a:t>
            </a:r>
            <a:r>
              <a:rPr lang="it-IT" dirty="0"/>
              <a:t> to the </a:t>
            </a:r>
            <a:r>
              <a:rPr lang="it-IT" dirty="0" err="1"/>
              <a:t>services</a:t>
            </a:r>
            <a:r>
              <a:rPr lang="it-IT" dirty="0"/>
              <a:t> to be </a:t>
            </a:r>
            <a:r>
              <a:rPr lang="it-IT" dirty="0" err="1"/>
              <a:t>deployed</a:t>
            </a:r>
            <a:r>
              <a:rPr lang="it-IT" dirty="0"/>
              <a:t> </a:t>
            </a:r>
          </a:p>
          <a:p>
            <a:r>
              <a:rPr lang="it-IT" dirty="0" err="1"/>
              <a:t>based</a:t>
            </a:r>
            <a:r>
              <a:rPr lang="it-IT" dirty="0"/>
              <a:t> on the SLAs of the </a:t>
            </a:r>
            <a:r>
              <a:rPr lang="it-IT" dirty="0" err="1"/>
              <a:t>verticals</a:t>
            </a:r>
            <a:r>
              <a:rPr lang="it-IT" dirty="0"/>
              <a:t>. </a:t>
            </a:r>
            <a:r>
              <a:rPr lang="it-IT" dirty="0" err="1"/>
              <a:t>Eventually</a:t>
            </a:r>
            <a:r>
              <a:rPr lang="it-IT" dirty="0"/>
              <a:t>, </a:t>
            </a:r>
          </a:p>
          <a:p>
            <a:r>
              <a:rPr lang="it-IT" dirty="0" err="1"/>
              <a:t>deployment</a:t>
            </a:r>
            <a:r>
              <a:rPr lang="it-IT" dirty="0"/>
              <a:t> </a:t>
            </a:r>
            <a:r>
              <a:rPr lang="it-IT" dirty="0" err="1"/>
              <a:t>decisions</a:t>
            </a:r>
            <a:r>
              <a:rPr lang="it-IT" dirty="0"/>
              <a:t> are made by the 5GT-SO.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BF97EB-8E70-449B-A932-86A5A4C6A1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48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647DC-660B-49E1-A4EB-68E6FF59C2A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352943"/>
            <a:ext cx="9144000" cy="2098994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dirty="0"/>
              <a:t>Click to add the presentation title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CC0C8F-2FBA-49D4-A8F8-42063E557A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268" y="260160"/>
            <a:ext cx="3979464" cy="1800000"/>
          </a:xfrm>
          <a:prstGeom prst="rect">
            <a:avLst/>
          </a:prstGeom>
        </p:spPr>
      </p:pic>
      <p:sp>
        <p:nvSpPr>
          <p:cNvPr id="9" name="Right Triangle 8">
            <a:extLst>
              <a:ext uri="{FF2B5EF4-FFF2-40B4-BE49-F238E27FC236}">
                <a16:creationId xmlns:a16="http://schemas.microsoft.com/office/drawing/2014/main" id="{A14CAAC6-18E3-4E00-8F2D-0DCEFBE7FC3A}"/>
              </a:ext>
            </a:extLst>
          </p:cNvPr>
          <p:cNvSpPr/>
          <p:nvPr userDrawn="1"/>
        </p:nvSpPr>
        <p:spPr>
          <a:xfrm rot="5400000">
            <a:off x="0" y="2908"/>
            <a:ext cx="1440000" cy="1440000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C57203E7-C885-4547-BA4A-99E70F6AC321}"/>
              </a:ext>
            </a:extLst>
          </p:cNvPr>
          <p:cNvSpPr/>
          <p:nvPr userDrawn="1"/>
        </p:nvSpPr>
        <p:spPr>
          <a:xfrm rot="16200000">
            <a:off x="10752000" y="5418000"/>
            <a:ext cx="1440000" cy="1440000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84B7F81-F34C-4B8E-83F1-CD3CAA3AD3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4744720"/>
            <a:ext cx="5400000" cy="720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Click to add the venue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EDE7FF02-16B5-41FC-9878-03DD27AC8A1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5464720"/>
            <a:ext cx="5400000" cy="720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8E5FDA4-F987-47F9-BC00-83C72C8719B7}"/>
              </a:ext>
            </a:extLst>
          </p:cNvPr>
          <p:cNvCxnSpPr>
            <a:cxnSpLocks/>
          </p:cNvCxnSpPr>
          <p:nvPr userDrawn="1"/>
        </p:nvCxnSpPr>
        <p:spPr>
          <a:xfrm flipV="1">
            <a:off x="7129780" y="4744720"/>
            <a:ext cx="0" cy="144000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AB550409-32FD-434B-B1C0-CB8A13AE7E0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35561" y="4744720"/>
            <a:ext cx="3332439" cy="144000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0" indent="0">
              <a:buNone/>
              <a:defRPr sz="2000" i="1"/>
            </a:lvl1pPr>
          </a:lstStyle>
          <a:p>
            <a:pPr lvl="0"/>
            <a:r>
              <a:rPr lang="en-US" dirty="0"/>
              <a:t>Click to add the list of authors</a:t>
            </a:r>
          </a:p>
        </p:txBody>
      </p:sp>
    </p:spTree>
    <p:extLst>
      <p:ext uri="{BB962C8B-B14F-4D97-AF65-F5344CB8AC3E}">
        <p14:creationId xmlns:p14="http://schemas.microsoft.com/office/powerpoint/2010/main" val="277840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34944-C33F-43EE-ACB1-76F4E10B0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743AA2-40FB-40D2-96FB-A25A16F59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7C0001-986A-436A-B542-E1172183B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3663-E07F-4B39-BC98-4AAC34605CD3}" type="datetime4">
              <a:rPr lang="en-GB" smtClean="0"/>
              <a:t>26 November 2018</a:t>
            </a:fld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E8EF2C3-2044-4019-B6F7-19459EFE36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695ACD-C193-46A7-9359-CA368707F5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50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A49370-75BF-4150-970C-194913E724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6DC012-0A31-4F2F-8A0B-E74B3FC02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15CD90-28BE-41DC-90F3-B789AF811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18C1-5353-4D2C-BCA7-135089D618EF}" type="datetime4">
              <a:rPr lang="en-GB" smtClean="0"/>
              <a:t>26 November 2018</a:t>
            </a:fld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55FE0B4-CE00-4B7D-8968-9A81E2C3A6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695ACD-C193-46A7-9359-CA368707F5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0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37408-7581-4163-A6CD-57D8FC63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65729-A941-431D-91DD-944028E3B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EA5614-1281-4F6F-BA52-F884D6D5A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652B-ECAF-4B85-9847-2143BA3D9C11}" type="datetime4">
              <a:rPr lang="en-GB" smtClean="0"/>
              <a:t>26 November 2018</a:t>
            </a:fld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E805922-A49B-41DE-AA82-42CC5AD38F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695ACD-C193-46A7-9359-CA368707F5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5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5C503-F95C-4C12-8A05-A465151CB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9702AD-33D0-492F-9AAD-BE01C983F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C0E188-2303-4BE7-937D-C51493E62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33F50-E471-40B8-8915-F8971F4A6B1D}" type="datetime4">
              <a:rPr lang="en-GB" smtClean="0"/>
              <a:t>26 November 2018</a:t>
            </a:fld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5FA85B6-F600-4AE9-B037-E75C880B73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695ACD-C193-46A7-9359-CA368707F5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22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88B80-5406-4794-A19F-0CE10947D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0AF1C-779D-430C-9023-C23A689BBE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6AA0FB-49F9-4B7F-B231-981A7C07A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96529EB-B142-43B6-BF5D-1D5BDFDBE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B6355-0D4E-4BBD-AAEC-C1BA3991AFC5}" type="datetime4">
              <a:rPr lang="en-GB" smtClean="0"/>
              <a:t>26 November 2018</a:t>
            </a:fld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6B6628-20D8-445B-88AF-1C1E97C68A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695ACD-C193-46A7-9359-CA368707F5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3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AFC1-E5B7-436A-B720-780B5CD47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0BFD80-F8DB-4B28-A792-D61280A0A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348EEA-F11C-4A54-BFEE-906AEE4375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F55635-72A8-41EB-9F5E-0CAACFB19D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38021A-EBE2-476F-AE43-561B1007C8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2484ECBC-F584-43B9-A09E-A662C8FE6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0293-AE54-45BF-9BAC-5F9BDB4E4299}" type="datetime4">
              <a:rPr lang="en-GB" smtClean="0"/>
              <a:t>26 November 2018</a:t>
            </a:fld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B5E8852-8F13-48D4-967B-544BF0B6F8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695ACD-C193-46A7-9359-CA368707F5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7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B6725-3BDC-4E96-B38A-0D833B7F1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3B6C3E-CA88-47DF-B999-7E6C989C9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32DC-2D37-4BF4-88A8-400FFCA2E6B4}" type="datetime4">
              <a:rPr lang="en-GB" smtClean="0"/>
              <a:t>26 November 2018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4FDFA2-5B79-490B-ADE6-6516B890F2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695ACD-C193-46A7-9359-CA368707F5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6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7D91B-8A5D-4736-94B7-E0708E2FF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993D-AB8B-4251-8754-CDA5532EB40D}" type="datetime4">
              <a:rPr lang="en-GB" smtClean="0"/>
              <a:t>26 November 2018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41E44-F193-4CCC-A2BF-AE2E4CFADB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695ACD-C193-46A7-9359-CA368707F5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1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36791-3CD0-4F6B-B8D8-D271E0807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6B3B5-2757-485C-BF79-A1F28FB8D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7EB233-23D5-4838-89B1-FB97310F7A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1090111-B4F2-48C2-BEB8-19197BC6E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DC4E-FD4B-433F-91E6-88CC0162DD06}" type="datetime4">
              <a:rPr lang="en-GB" smtClean="0"/>
              <a:t>26 November 2018</a:t>
            </a:fld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E44F44-E63B-4769-A18D-484DE20FE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695ACD-C193-46A7-9359-CA368707F5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5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1BAEC-9950-4083-AE9D-36974B3EF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383DD6-CFBD-4FBA-8BD6-799D02198A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D07D4B-B6CD-4BD9-90AF-FDE571ABE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7EA4942-1981-4B89-BFC4-206E0F1C5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32DC-2007-41B9-B27E-EEA1EF024F77}" type="datetime4">
              <a:rPr lang="en-GB" smtClean="0"/>
              <a:t>26 November 2018</a:t>
            </a:fld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9AEE44-F675-408E-8C12-B595CBB444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695ACD-C193-46A7-9359-CA368707F5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3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A99416-4253-4CB8-AC06-D4AD8A2AA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46102-1C69-42CF-90B7-DC3A6FCFB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0158B-FBF6-4EA9-8B24-8C4C6C9D86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8E98D-1518-47D1-9408-014F6CB80A04}" type="datetime4">
              <a:rPr lang="en-GB" smtClean="0"/>
              <a:t>26 November 2018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12170-323D-470A-9F27-76709CC7F0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95ACD-C193-46A7-9359-CA368707F551}" type="slidenum">
              <a:rPr lang="en-US" smtClean="0"/>
              <a:t>‹Nº›</a:t>
            </a:fld>
            <a:endParaRPr lang="en-US"/>
          </a:p>
        </p:txBody>
      </p:sp>
      <p:pic>
        <p:nvPicPr>
          <p:cNvPr id="8" name="Picture 7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0D91D465-3C71-4FB1-86BB-14A31F6C5BC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270" y="6356350"/>
            <a:ext cx="2323460" cy="360000"/>
          </a:xfrm>
          <a:prstGeom prst="rect">
            <a:avLst/>
          </a:prstGeom>
        </p:spPr>
      </p:pic>
      <p:sp>
        <p:nvSpPr>
          <p:cNvPr id="21" name="Hexagon 16">
            <a:extLst>
              <a:ext uri="{FF2B5EF4-FFF2-40B4-BE49-F238E27FC236}">
                <a16:creationId xmlns:a16="http://schemas.microsoft.com/office/drawing/2014/main" id="{1BBF6D2E-E9B3-40A6-9696-60CF8ADD4614}"/>
              </a:ext>
            </a:extLst>
          </p:cNvPr>
          <p:cNvSpPr/>
          <p:nvPr userDrawn="1"/>
        </p:nvSpPr>
        <p:spPr>
          <a:xfrm>
            <a:off x="0" y="639600"/>
            <a:ext cx="252000" cy="432000"/>
          </a:xfrm>
          <a:custGeom>
            <a:avLst/>
            <a:gdLst>
              <a:gd name="connsiteX0" fmla="*/ 0 w 720000"/>
              <a:gd name="connsiteY0" fmla="*/ 360000 h 720000"/>
              <a:gd name="connsiteX1" fmla="*/ 180000 w 720000"/>
              <a:gd name="connsiteY1" fmla="*/ 0 h 720000"/>
              <a:gd name="connsiteX2" fmla="*/ 540000 w 720000"/>
              <a:gd name="connsiteY2" fmla="*/ 0 h 720000"/>
              <a:gd name="connsiteX3" fmla="*/ 720000 w 720000"/>
              <a:gd name="connsiteY3" fmla="*/ 360000 h 720000"/>
              <a:gd name="connsiteX4" fmla="*/ 540000 w 720000"/>
              <a:gd name="connsiteY4" fmla="*/ 720000 h 720000"/>
              <a:gd name="connsiteX5" fmla="*/ 180000 w 720000"/>
              <a:gd name="connsiteY5" fmla="*/ 720000 h 720000"/>
              <a:gd name="connsiteX6" fmla="*/ 0 w 720000"/>
              <a:gd name="connsiteY6" fmla="*/ 360000 h 720000"/>
              <a:gd name="connsiteX0" fmla="*/ 0 w 540000"/>
              <a:gd name="connsiteY0" fmla="*/ 720000 h 720000"/>
              <a:gd name="connsiteX1" fmla="*/ 0 w 540000"/>
              <a:gd name="connsiteY1" fmla="*/ 0 h 720000"/>
              <a:gd name="connsiteX2" fmla="*/ 360000 w 540000"/>
              <a:gd name="connsiteY2" fmla="*/ 0 h 720000"/>
              <a:gd name="connsiteX3" fmla="*/ 540000 w 540000"/>
              <a:gd name="connsiteY3" fmla="*/ 360000 h 720000"/>
              <a:gd name="connsiteX4" fmla="*/ 360000 w 540000"/>
              <a:gd name="connsiteY4" fmla="*/ 720000 h 720000"/>
              <a:gd name="connsiteX5" fmla="*/ 0 w 540000"/>
              <a:gd name="connsiteY5" fmla="*/ 720000 h 720000"/>
              <a:gd name="connsiteX0" fmla="*/ 0 w 540000"/>
              <a:gd name="connsiteY0" fmla="*/ 720000 h 720000"/>
              <a:gd name="connsiteX1" fmla="*/ 0 w 540000"/>
              <a:gd name="connsiteY1" fmla="*/ 0 h 720000"/>
              <a:gd name="connsiteX2" fmla="*/ 360000 w 540000"/>
              <a:gd name="connsiteY2" fmla="*/ 0 h 720000"/>
              <a:gd name="connsiteX3" fmla="*/ 540000 w 540000"/>
              <a:gd name="connsiteY3" fmla="*/ 360000 h 720000"/>
              <a:gd name="connsiteX4" fmla="*/ 360000 w 540000"/>
              <a:gd name="connsiteY4" fmla="*/ 720000 h 720000"/>
              <a:gd name="connsiteX5" fmla="*/ 0 w 540000"/>
              <a:gd name="connsiteY5" fmla="*/ 72000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720000">
                <a:moveTo>
                  <a:pt x="0" y="720000"/>
                </a:moveTo>
                <a:lnTo>
                  <a:pt x="0" y="0"/>
                </a:lnTo>
                <a:lnTo>
                  <a:pt x="360000" y="0"/>
                </a:lnTo>
                <a:cubicBezTo>
                  <a:pt x="450000" y="60000"/>
                  <a:pt x="540000" y="240000"/>
                  <a:pt x="540000" y="360000"/>
                </a:cubicBezTo>
                <a:cubicBezTo>
                  <a:pt x="540000" y="480000"/>
                  <a:pt x="450000" y="660000"/>
                  <a:pt x="360000" y="720000"/>
                </a:cubicBezTo>
                <a:lnTo>
                  <a:pt x="0" y="72000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exagon 16">
            <a:extLst>
              <a:ext uri="{FF2B5EF4-FFF2-40B4-BE49-F238E27FC236}">
                <a16:creationId xmlns:a16="http://schemas.microsoft.com/office/drawing/2014/main" id="{39B965D2-F278-420A-B12C-58288F3B7A9E}"/>
              </a:ext>
            </a:extLst>
          </p:cNvPr>
          <p:cNvSpPr/>
          <p:nvPr userDrawn="1"/>
        </p:nvSpPr>
        <p:spPr>
          <a:xfrm>
            <a:off x="0" y="279600"/>
            <a:ext cx="360000" cy="360000"/>
          </a:xfrm>
          <a:custGeom>
            <a:avLst/>
            <a:gdLst>
              <a:gd name="connsiteX0" fmla="*/ 0 w 720000"/>
              <a:gd name="connsiteY0" fmla="*/ 360000 h 720000"/>
              <a:gd name="connsiteX1" fmla="*/ 180000 w 720000"/>
              <a:gd name="connsiteY1" fmla="*/ 0 h 720000"/>
              <a:gd name="connsiteX2" fmla="*/ 540000 w 720000"/>
              <a:gd name="connsiteY2" fmla="*/ 0 h 720000"/>
              <a:gd name="connsiteX3" fmla="*/ 720000 w 720000"/>
              <a:gd name="connsiteY3" fmla="*/ 360000 h 720000"/>
              <a:gd name="connsiteX4" fmla="*/ 540000 w 720000"/>
              <a:gd name="connsiteY4" fmla="*/ 720000 h 720000"/>
              <a:gd name="connsiteX5" fmla="*/ 180000 w 720000"/>
              <a:gd name="connsiteY5" fmla="*/ 720000 h 720000"/>
              <a:gd name="connsiteX6" fmla="*/ 0 w 720000"/>
              <a:gd name="connsiteY6" fmla="*/ 360000 h 720000"/>
              <a:gd name="connsiteX0" fmla="*/ 0 w 540000"/>
              <a:gd name="connsiteY0" fmla="*/ 720000 h 720000"/>
              <a:gd name="connsiteX1" fmla="*/ 0 w 540000"/>
              <a:gd name="connsiteY1" fmla="*/ 0 h 720000"/>
              <a:gd name="connsiteX2" fmla="*/ 360000 w 540000"/>
              <a:gd name="connsiteY2" fmla="*/ 0 h 720000"/>
              <a:gd name="connsiteX3" fmla="*/ 540000 w 540000"/>
              <a:gd name="connsiteY3" fmla="*/ 360000 h 720000"/>
              <a:gd name="connsiteX4" fmla="*/ 360000 w 540000"/>
              <a:gd name="connsiteY4" fmla="*/ 720000 h 720000"/>
              <a:gd name="connsiteX5" fmla="*/ 0 w 540000"/>
              <a:gd name="connsiteY5" fmla="*/ 72000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720000">
                <a:moveTo>
                  <a:pt x="0" y="720000"/>
                </a:moveTo>
                <a:lnTo>
                  <a:pt x="0" y="0"/>
                </a:lnTo>
                <a:lnTo>
                  <a:pt x="360000" y="0"/>
                </a:lnTo>
                <a:lnTo>
                  <a:pt x="540000" y="360000"/>
                </a:lnTo>
                <a:lnTo>
                  <a:pt x="360000" y="720000"/>
                </a:lnTo>
                <a:lnTo>
                  <a:pt x="0" y="720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744ADEA-33DF-4866-87EB-EA7AC6F71421}"/>
              </a:ext>
            </a:extLst>
          </p:cNvPr>
          <p:cNvSpPr/>
          <p:nvPr userDrawn="1"/>
        </p:nvSpPr>
        <p:spPr>
          <a:xfrm>
            <a:off x="0" y="0"/>
            <a:ext cx="432000" cy="28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Hexagon 16">
            <a:extLst>
              <a:ext uri="{FF2B5EF4-FFF2-40B4-BE49-F238E27FC236}">
                <a16:creationId xmlns:a16="http://schemas.microsoft.com/office/drawing/2014/main" id="{C1BD3A32-9211-4722-9C83-BD774C57116E}"/>
              </a:ext>
            </a:extLst>
          </p:cNvPr>
          <p:cNvSpPr/>
          <p:nvPr userDrawn="1"/>
        </p:nvSpPr>
        <p:spPr>
          <a:xfrm rot="10800000">
            <a:off x="11976000" y="5786400"/>
            <a:ext cx="216000" cy="432000"/>
          </a:xfrm>
          <a:custGeom>
            <a:avLst/>
            <a:gdLst>
              <a:gd name="connsiteX0" fmla="*/ 0 w 720000"/>
              <a:gd name="connsiteY0" fmla="*/ 360000 h 720000"/>
              <a:gd name="connsiteX1" fmla="*/ 180000 w 720000"/>
              <a:gd name="connsiteY1" fmla="*/ 0 h 720000"/>
              <a:gd name="connsiteX2" fmla="*/ 540000 w 720000"/>
              <a:gd name="connsiteY2" fmla="*/ 0 h 720000"/>
              <a:gd name="connsiteX3" fmla="*/ 720000 w 720000"/>
              <a:gd name="connsiteY3" fmla="*/ 360000 h 720000"/>
              <a:gd name="connsiteX4" fmla="*/ 540000 w 720000"/>
              <a:gd name="connsiteY4" fmla="*/ 720000 h 720000"/>
              <a:gd name="connsiteX5" fmla="*/ 180000 w 720000"/>
              <a:gd name="connsiteY5" fmla="*/ 720000 h 720000"/>
              <a:gd name="connsiteX6" fmla="*/ 0 w 720000"/>
              <a:gd name="connsiteY6" fmla="*/ 360000 h 720000"/>
              <a:gd name="connsiteX0" fmla="*/ 0 w 540000"/>
              <a:gd name="connsiteY0" fmla="*/ 720000 h 720000"/>
              <a:gd name="connsiteX1" fmla="*/ 0 w 540000"/>
              <a:gd name="connsiteY1" fmla="*/ 0 h 720000"/>
              <a:gd name="connsiteX2" fmla="*/ 360000 w 540000"/>
              <a:gd name="connsiteY2" fmla="*/ 0 h 720000"/>
              <a:gd name="connsiteX3" fmla="*/ 540000 w 540000"/>
              <a:gd name="connsiteY3" fmla="*/ 360000 h 720000"/>
              <a:gd name="connsiteX4" fmla="*/ 360000 w 540000"/>
              <a:gd name="connsiteY4" fmla="*/ 720000 h 720000"/>
              <a:gd name="connsiteX5" fmla="*/ 0 w 540000"/>
              <a:gd name="connsiteY5" fmla="*/ 720000 h 720000"/>
              <a:gd name="connsiteX0" fmla="*/ 0 w 540000"/>
              <a:gd name="connsiteY0" fmla="*/ 720000 h 720000"/>
              <a:gd name="connsiteX1" fmla="*/ 0 w 540000"/>
              <a:gd name="connsiteY1" fmla="*/ 0 h 720000"/>
              <a:gd name="connsiteX2" fmla="*/ 360000 w 540000"/>
              <a:gd name="connsiteY2" fmla="*/ 0 h 720000"/>
              <a:gd name="connsiteX3" fmla="*/ 540000 w 540000"/>
              <a:gd name="connsiteY3" fmla="*/ 360000 h 720000"/>
              <a:gd name="connsiteX4" fmla="*/ 360000 w 540000"/>
              <a:gd name="connsiteY4" fmla="*/ 720000 h 720000"/>
              <a:gd name="connsiteX5" fmla="*/ 0 w 540000"/>
              <a:gd name="connsiteY5" fmla="*/ 72000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720000">
                <a:moveTo>
                  <a:pt x="0" y="720000"/>
                </a:moveTo>
                <a:lnTo>
                  <a:pt x="0" y="0"/>
                </a:lnTo>
                <a:lnTo>
                  <a:pt x="360000" y="0"/>
                </a:lnTo>
                <a:cubicBezTo>
                  <a:pt x="450000" y="60000"/>
                  <a:pt x="540000" y="240000"/>
                  <a:pt x="540000" y="360000"/>
                </a:cubicBezTo>
                <a:cubicBezTo>
                  <a:pt x="540000" y="480000"/>
                  <a:pt x="450000" y="660000"/>
                  <a:pt x="360000" y="720000"/>
                </a:cubicBezTo>
                <a:lnTo>
                  <a:pt x="0" y="72000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Hexagon 16">
            <a:extLst>
              <a:ext uri="{FF2B5EF4-FFF2-40B4-BE49-F238E27FC236}">
                <a16:creationId xmlns:a16="http://schemas.microsoft.com/office/drawing/2014/main" id="{AE99043E-8C42-4FE6-B899-3D9532B4AE5A}"/>
              </a:ext>
            </a:extLst>
          </p:cNvPr>
          <p:cNvSpPr/>
          <p:nvPr userDrawn="1"/>
        </p:nvSpPr>
        <p:spPr>
          <a:xfrm rot="10800000">
            <a:off x="11832000" y="6218400"/>
            <a:ext cx="360000" cy="360000"/>
          </a:xfrm>
          <a:custGeom>
            <a:avLst/>
            <a:gdLst>
              <a:gd name="connsiteX0" fmla="*/ 0 w 720000"/>
              <a:gd name="connsiteY0" fmla="*/ 360000 h 720000"/>
              <a:gd name="connsiteX1" fmla="*/ 180000 w 720000"/>
              <a:gd name="connsiteY1" fmla="*/ 0 h 720000"/>
              <a:gd name="connsiteX2" fmla="*/ 540000 w 720000"/>
              <a:gd name="connsiteY2" fmla="*/ 0 h 720000"/>
              <a:gd name="connsiteX3" fmla="*/ 720000 w 720000"/>
              <a:gd name="connsiteY3" fmla="*/ 360000 h 720000"/>
              <a:gd name="connsiteX4" fmla="*/ 540000 w 720000"/>
              <a:gd name="connsiteY4" fmla="*/ 720000 h 720000"/>
              <a:gd name="connsiteX5" fmla="*/ 180000 w 720000"/>
              <a:gd name="connsiteY5" fmla="*/ 720000 h 720000"/>
              <a:gd name="connsiteX6" fmla="*/ 0 w 720000"/>
              <a:gd name="connsiteY6" fmla="*/ 360000 h 720000"/>
              <a:gd name="connsiteX0" fmla="*/ 0 w 540000"/>
              <a:gd name="connsiteY0" fmla="*/ 720000 h 720000"/>
              <a:gd name="connsiteX1" fmla="*/ 0 w 540000"/>
              <a:gd name="connsiteY1" fmla="*/ 0 h 720000"/>
              <a:gd name="connsiteX2" fmla="*/ 360000 w 540000"/>
              <a:gd name="connsiteY2" fmla="*/ 0 h 720000"/>
              <a:gd name="connsiteX3" fmla="*/ 540000 w 540000"/>
              <a:gd name="connsiteY3" fmla="*/ 360000 h 720000"/>
              <a:gd name="connsiteX4" fmla="*/ 360000 w 540000"/>
              <a:gd name="connsiteY4" fmla="*/ 720000 h 720000"/>
              <a:gd name="connsiteX5" fmla="*/ 0 w 540000"/>
              <a:gd name="connsiteY5" fmla="*/ 72000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720000">
                <a:moveTo>
                  <a:pt x="0" y="720000"/>
                </a:moveTo>
                <a:lnTo>
                  <a:pt x="0" y="0"/>
                </a:lnTo>
                <a:lnTo>
                  <a:pt x="360000" y="0"/>
                </a:lnTo>
                <a:lnTo>
                  <a:pt x="540000" y="360000"/>
                </a:lnTo>
                <a:lnTo>
                  <a:pt x="360000" y="720000"/>
                </a:lnTo>
                <a:lnTo>
                  <a:pt x="0" y="720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DF8C082-ED4E-495E-9EFE-969E52F52124}"/>
              </a:ext>
            </a:extLst>
          </p:cNvPr>
          <p:cNvSpPr/>
          <p:nvPr userDrawn="1"/>
        </p:nvSpPr>
        <p:spPr>
          <a:xfrm rot="10800000">
            <a:off x="11760000" y="6570000"/>
            <a:ext cx="432000" cy="28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6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6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0F9A5-40D7-4001-AF75-01E1B396BA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Arbitration in the </a:t>
            </a:r>
            <a:br>
              <a:rPr lang="en-US" dirty="0"/>
            </a:br>
            <a:r>
              <a:rPr lang="en-US" dirty="0"/>
              <a:t>Vertical Slicer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FA71C2-8E14-4565-AB95-4991A26E2B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8383" y="4744720"/>
            <a:ext cx="6115617" cy="720000"/>
          </a:xfrm>
        </p:spPr>
        <p:txBody>
          <a:bodyPr/>
          <a:lstStyle/>
          <a:p>
            <a:r>
              <a:rPr lang="en-US" dirty="0"/>
              <a:t>RAN World 2018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F607FC-AF19-49D9-B473-87C1D410EB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08383" y="5464720"/>
            <a:ext cx="6115617" cy="720000"/>
          </a:xfrm>
        </p:spPr>
        <p:txBody>
          <a:bodyPr/>
          <a:lstStyle/>
          <a:p>
            <a:r>
              <a:rPr lang="en-US" dirty="0"/>
              <a:t>Roma, Oct. 10, 2018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FD9D437-F6AB-41F7-86ED-F85EA023959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335561" y="4327295"/>
            <a:ext cx="4406673" cy="2274849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b="1" dirty="0"/>
              <a:t>Claudio Casetti </a:t>
            </a:r>
          </a:p>
          <a:p>
            <a:pPr>
              <a:lnSpc>
                <a:spcPct val="170000"/>
              </a:lnSpc>
            </a:pPr>
            <a:r>
              <a:rPr lang="en-US" b="1" dirty="0"/>
              <a:t>Politecnico di Torino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952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747" y="255058"/>
            <a:ext cx="10768227" cy="1325563"/>
          </a:xfrm>
        </p:spPr>
        <p:txBody>
          <a:bodyPr/>
          <a:lstStyle/>
          <a:p>
            <a:r>
              <a:rPr lang="en-US" dirty="0"/>
              <a:t>5GTransformer Overview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888" y="1190850"/>
            <a:ext cx="11353800" cy="5348062"/>
          </a:xfrm>
        </p:spPr>
        <p:txBody>
          <a:bodyPr>
            <a:normAutofit lnSpcReduction="10000"/>
          </a:bodyPr>
          <a:lstStyle/>
          <a:p>
            <a:r>
              <a:rPr lang="en-US" altLang="ja-JP" sz="2600" b="1" dirty="0"/>
              <a:t>Vision</a:t>
            </a:r>
            <a:r>
              <a:rPr lang="en-US" altLang="ja-JP" sz="2600" dirty="0"/>
              <a:t>: </a:t>
            </a:r>
            <a:r>
              <a:rPr lang="en-US" sz="2600" dirty="0"/>
              <a:t>Mobile Transport Networks shall transform from today’s rigid interconnection solutions into an </a:t>
            </a:r>
            <a:r>
              <a:rPr lang="en-US" sz="2600" b="1" dirty="0"/>
              <a:t>SDN/NFV-based 5G Mobile Transport and Computing Platform supporting diverse vertical industries</a:t>
            </a:r>
            <a:r>
              <a:rPr lang="en-US" sz="2600" dirty="0"/>
              <a:t>. 	</a:t>
            </a:r>
          </a:p>
          <a:p>
            <a:r>
              <a:rPr lang="en-US" altLang="ja-JP" sz="2600" b="1" dirty="0"/>
              <a:t>Technical Approach</a:t>
            </a:r>
            <a:r>
              <a:rPr lang="en-US" altLang="ja-JP" sz="2600" dirty="0"/>
              <a:t>: </a:t>
            </a:r>
            <a:r>
              <a:rPr lang="en-US" sz="2600" dirty="0"/>
              <a:t>bring “</a:t>
            </a:r>
            <a:r>
              <a:rPr lang="en-US" sz="2600" b="1" dirty="0"/>
              <a:t>Network Slicing</a:t>
            </a:r>
            <a:r>
              <a:rPr lang="en-US" sz="2600" dirty="0"/>
              <a:t>” into mobile transport networks by provisioning and managing slices tailored to the needs of verticals. 	</a:t>
            </a:r>
          </a:p>
          <a:p>
            <a:pPr lvl="1"/>
            <a:r>
              <a:rPr lang="en-US" altLang="ja-JP" sz="2200" dirty="0"/>
              <a:t>Enable </a:t>
            </a:r>
            <a:r>
              <a:rPr lang="en-US" altLang="ja-JP" sz="2200" b="1" dirty="0"/>
              <a:t>Vertical Industries </a:t>
            </a:r>
            <a:r>
              <a:rPr lang="en-US" altLang="ja-JP" sz="2200" dirty="0"/>
              <a:t>to</a:t>
            </a:r>
            <a:r>
              <a:rPr lang="en-US" altLang="ja-JP" sz="2200" b="1" dirty="0"/>
              <a:t> </a:t>
            </a:r>
            <a:r>
              <a:rPr lang="en-US" altLang="ja-JP" sz="2200" dirty="0"/>
              <a:t>meet their service requirements within customized </a:t>
            </a:r>
            <a:r>
              <a:rPr lang="en-US" altLang="ja-JP" sz="2200" b="1" dirty="0"/>
              <a:t>network slices</a:t>
            </a:r>
            <a:r>
              <a:rPr lang="en-US" altLang="ja-JP" sz="2200" dirty="0"/>
              <a:t>; </a:t>
            </a:r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/>
            <a:r>
              <a:rPr lang="en-US" altLang="ja-JP" sz="2200" dirty="0"/>
              <a:t>Aggregate and </a:t>
            </a:r>
            <a:r>
              <a:rPr lang="en-US" altLang="ja-JP" sz="2200" b="1" dirty="0"/>
              <a:t>Federate</a:t>
            </a:r>
            <a:r>
              <a:rPr lang="en-US" altLang="ja-JP" sz="2200" dirty="0"/>
              <a:t> </a:t>
            </a:r>
            <a:r>
              <a:rPr lang="en-US" altLang="ja-JP" sz="2200" b="1" dirty="0"/>
              <a:t>transport networking and computing fabric</a:t>
            </a:r>
            <a:r>
              <a:rPr lang="en-US" altLang="ja-JP" sz="2200" dirty="0"/>
              <a:t>, from the edge up to the core and cloud, to create and manage </a:t>
            </a:r>
            <a:r>
              <a:rPr lang="en-US" altLang="ja-JP" sz="2200" b="1" dirty="0"/>
              <a:t>slices throughout a federated virtualized infrastructure.</a:t>
            </a: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695ACD-C193-46A7-9359-CA368707F551}" type="slidenum">
              <a:rPr lang="en-US" smtClean="0"/>
              <a:t>2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812155" y="3617521"/>
            <a:ext cx="8558129" cy="1515709"/>
            <a:chOff x="179513" y="2388037"/>
            <a:chExt cx="10299818" cy="1798164"/>
          </a:xfrm>
        </p:grpSpPr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99723" y="2584583"/>
              <a:ext cx="2379608" cy="959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2403" y="2388037"/>
              <a:ext cx="2554128" cy="1427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2670492"/>
              <a:ext cx="2971800" cy="1209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8906" y="2635233"/>
              <a:ext cx="2353497" cy="1054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5 Rectángulo"/>
            <p:cNvSpPr/>
            <p:nvPr/>
          </p:nvSpPr>
          <p:spPr>
            <a:xfrm>
              <a:off x="1155846" y="3662981"/>
              <a:ext cx="190244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0" lang="en-GB" sz="2800" dirty="0">
                  <a:solidFill>
                    <a:prstClr val="black"/>
                  </a:solidFill>
                  <a:latin typeface="Calibri"/>
                </a:rPr>
                <a:t>Automotive</a:t>
              </a:r>
            </a:p>
          </p:txBody>
        </p:sp>
        <p:sp>
          <p:nvSpPr>
            <p:cNvPr id="31" name="6 Rectángulo"/>
            <p:cNvSpPr/>
            <p:nvPr/>
          </p:nvSpPr>
          <p:spPr>
            <a:xfrm>
              <a:off x="3573977" y="3608415"/>
              <a:ext cx="176875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0" lang="en-GB" sz="2800" dirty="0">
                  <a:solidFill>
                    <a:prstClr val="black"/>
                  </a:solidFill>
                  <a:latin typeface="Calibri"/>
                </a:rPr>
                <a:t>Healthcare</a:t>
              </a:r>
            </a:p>
          </p:txBody>
        </p:sp>
        <p:sp>
          <p:nvSpPr>
            <p:cNvPr id="32" name="7 Rectángulo"/>
            <p:cNvSpPr/>
            <p:nvPr/>
          </p:nvSpPr>
          <p:spPr>
            <a:xfrm>
              <a:off x="6388012" y="3659817"/>
              <a:ext cx="111280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0" lang="en-GB" sz="2800" dirty="0">
                  <a:solidFill>
                    <a:prstClr val="black"/>
                  </a:solidFill>
                  <a:latin typeface="Calibri"/>
                </a:rPr>
                <a:t>Media</a:t>
              </a:r>
            </a:p>
          </p:txBody>
        </p:sp>
        <p:sp>
          <p:nvSpPr>
            <p:cNvPr id="33" name="8 Rectángulo"/>
            <p:cNvSpPr/>
            <p:nvPr/>
          </p:nvSpPr>
          <p:spPr>
            <a:xfrm>
              <a:off x="8737642" y="3544493"/>
              <a:ext cx="138371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0" lang="en-GB" sz="2800" dirty="0">
                  <a:solidFill>
                    <a:prstClr val="black"/>
                  </a:solidFill>
                  <a:latin typeface="Calibri"/>
                </a:rPr>
                <a:t>M(V)NO</a:t>
              </a:r>
            </a:p>
          </p:txBody>
        </p:sp>
      </p:grpSp>
      <p:pic>
        <p:nvPicPr>
          <p:cNvPr id="34" name="Picture 10" descr="C:\Users\agsaaved\AppData\Local\Temp\Rar$DRa0.054\CRF_log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155" y="3861457"/>
            <a:ext cx="1027518" cy="1027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586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5GT Architecture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Three-layer architecture: </a:t>
            </a:r>
          </a:p>
          <a:p>
            <a:pPr lvl="1"/>
            <a:r>
              <a:rPr lang="en-US" dirty="0"/>
              <a:t>5GT-MTP: manages physical infrastructure (access and transport domains)</a:t>
            </a:r>
          </a:p>
          <a:p>
            <a:pPr lvl="1"/>
            <a:r>
              <a:rPr lang="en-US" dirty="0"/>
              <a:t>5GT-SO</a:t>
            </a:r>
          </a:p>
          <a:p>
            <a:pPr lvl="1"/>
            <a:r>
              <a:rPr lang="en-US" dirty="0"/>
              <a:t>5GT-VS: Vertical Slicer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A32B2E-BDA2-40B6-8972-181BDC4E8C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695ACD-C193-46A7-9359-CA368707F551}" type="slidenum">
              <a:rPr lang="en-US" smtClean="0"/>
              <a:t>3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EB0405-0D4F-4670-8A36-A24B19ECDE5D}"/>
              </a:ext>
            </a:extLst>
          </p:cNvPr>
          <p:cNvSpPr/>
          <p:nvPr/>
        </p:nvSpPr>
        <p:spPr>
          <a:xfrm>
            <a:off x="6741505" y="5415592"/>
            <a:ext cx="1632155" cy="5211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5GT-MTP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sz="1100" dirty="0">
                <a:solidFill>
                  <a:schemeClr val="bg1"/>
                </a:solidFill>
              </a:rPr>
              <a:t>Mobile Transport </a:t>
            </a:r>
            <a:r>
              <a:rPr lang="de-DE" sz="1100" dirty="0" err="1">
                <a:solidFill>
                  <a:schemeClr val="bg1"/>
                </a:solidFill>
              </a:rPr>
              <a:t>and</a:t>
            </a:r>
            <a:r>
              <a:rPr lang="de-DE" sz="1100" dirty="0">
                <a:solidFill>
                  <a:schemeClr val="bg1"/>
                </a:solidFill>
              </a:rPr>
              <a:t> Computing </a:t>
            </a:r>
            <a:r>
              <a:rPr lang="de-DE" sz="1100" dirty="0" err="1">
                <a:solidFill>
                  <a:schemeClr val="bg1"/>
                </a:solidFill>
              </a:rPr>
              <a:t>Platform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30E17E-E514-4E60-880D-A7BB893C760C}"/>
              </a:ext>
            </a:extLst>
          </p:cNvPr>
          <p:cNvSpPr/>
          <p:nvPr/>
        </p:nvSpPr>
        <p:spPr>
          <a:xfrm>
            <a:off x="6746421" y="3726616"/>
            <a:ext cx="1632155" cy="58993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5GT-VS </a:t>
            </a:r>
            <a:r>
              <a:rPr lang="de-DE" sz="1100" dirty="0" err="1">
                <a:solidFill>
                  <a:schemeClr val="bg1"/>
                </a:solidFill>
              </a:rPr>
              <a:t>Vertical</a:t>
            </a:r>
            <a:r>
              <a:rPr lang="de-DE" sz="1100" dirty="0">
                <a:solidFill>
                  <a:schemeClr val="bg1"/>
                </a:solidFill>
              </a:rPr>
              <a:t> </a:t>
            </a:r>
            <a:r>
              <a:rPr lang="de-DE" sz="1100" dirty="0" err="1">
                <a:solidFill>
                  <a:schemeClr val="bg1"/>
                </a:solidFill>
              </a:rPr>
              <a:t>Slicer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3C792F-F7D2-4DC2-BD65-E8270A86D4DE}"/>
              </a:ext>
            </a:extLst>
          </p:cNvPr>
          <p:cNvSpPr/>
          <p:nvPr/>
        </p:nvSpPr>
        <p:spPr>
          <a:xfrm>
            <a:off x="6746423" y="4596536"/>
            <a:ext cx="1632155" cy="52832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5GT-SO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sz="1100" dirty="0">
                <a:solidFill>
                  <a:schemeClr val="bg1"/>
                </a:solidFill>
              </a:rPr>
              <a:t>Service </a:t>
            </a:r>
            <a:r>
              <a:rPr lang="de-DE" sz="1100" dirty="0" err="1">
                <a:solidFill>
                  <a:schemeClr val="bg1"/>
                </a:solidFill>
              </a:rPr>
              <a:t>Orchestrator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D0BB95-4329-4126-ACE3-AC70A393FB36}"/>
              </a:ext>
            </a:extLst>
          </p:cNvPr>
          <p:cNvSpPr/>
          <p:nvPr/>
        </p:nvSpPr>
        <p:spPr>
          <a:xfrm>
            <a:off x="6802955" y="3967270"/>
            <a:ext cx="1519085" cy="324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Network Slice Manager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C14C4B-26FC-4172-AB5A-DF851222473E}"/>
              </a:ext>
            </a:extLst>
          </p:cNvPr>
          <p:cNvSpPr/>
          <p:nvPr/>
        </p:nvSpPr>
        <p:spPr>
          <a:xfrm>
            <a:off x="6262184" y="3635771"/>
            <a:ext cx="2204884" cy="7568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100" dirty="0">
                <a:solidFill>
                  <a:schemeClr val="tx1"/>
                </a:solidFill>
              </a:rPr>
              <a:t>OSS/</a:t>
            </a:r>
            <a:br>
              <a:rPr lang="de-DE" sz="1100" dirty="0">
                <a:solidFill>
                  <a:schemeClr val="tx1"/>
                </a:solidFill>
              </a:rPr>
            </a:br>
            <a:r>
              <a:rPr lang="de-DE" sz="1100" dirty="0">
                <a:solidFill>
                  <a:schemeClr val="tx1"/>
                </a:solidFill>
              </a:rPr>
              <a:t>BSS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B6B6EB5-0E9F-4725-A392-2AC9C7F8F265}"/>
              </a:ext>
            </a:extLst>
          </p:cNvPr>
          <p:cNvCxnSpPr>
            <a:cxnSpLocks/>
            <a:stCxn id="6" idx="2"/>
            <a:endCxn id="2" idx="0"/>
          </p:cNvCxnSpPr>
          <p:nvPr/>
        </p:nvCxnSpPr>
        <p:spPr>
          <a:xfrm flipH="1">
            <a:off x="7557583" y="5124858"/>
            <a:ext cx="4918" cy="290734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ED720A1-2F62-4264-9851-B2776BD69F33}"/>
              </a:ext>
            </a:extLst>
          </p:cNvPr>
          <p:cNvCxnSpPr>
            <a:cxnSpLocks/>
          </p:cNvCxnSpPr>
          <p:nvPr/>
        </p:nvCxnSpPr>
        <p:spPr>
          <a:xfrm>
            <a:off x="7562497" y="4300367"/>
            <a:ext cx="0" cy="298864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15E07D8-A1F6-4168-A9B0-707BDF7BE651}"/>
              </a:ext>
            </a:extLst>
          </p:cNvPr>
          <p:cNvCxnSpPr>
            <a:cxnSpLocks/>
          </p:cNvCxnSpPr>
          <p:nvPr/>
        </p:nvCxnSpPr>
        <p:spPr>
          <a:xfrm>
            <a:off x="7557582" y="3461753"/>
            <a:ext cx="4915" cy="256154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4234B36-B57D-4ABB-904B-1DE00B34DC32}"/>
              </a:ext>
            </a:extLst>
          </p:cNvPr>
          <p:cNvSpPr txBox="1"/>
          <p:nvPr/>
        </p:nvSpPr>
        <p:spPr>
          <a:xfrm>
            <a:off x="6975719" y="3205963"/>
            <a:ext cx="11913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err="1"/>
              <a:t>Vertical</a:t>
            </a:r>
            <a:r>
              <a:rPr lang="de-DE" sz="1100" dirty="0"/>
              <a:t> / MVNO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CD07DC7-E934-49FD-8A15-9BF38A32E2A5}"/>
              </a:ext>
            </a:extLst>
          </p:cNvPr>
          <p:cNvSpPr/>
          <p:nvPr/>
        </p:nvSpPr>
        <p:spPr>
          <a:xfrm>
            <a:off x="6173692" y="3205963"/>
            <a:ext cx="2372034" cy="28483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sz="100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697B06A-786A-48D5-9DEF-6E2379230B56}"/>
              </a:ext>
            </a:extLst>
          </p:cNvPr>
          <p:cNvCxnSpPr>
            <a:cxnSpLocks/>
            <a:stCxn id="42" idx="1"/>
            <a:endCxn id="6" idx="3"/>
          </p:cNvCxnSpPr>
          <p:nvPr/>
        </p:nvCxnSpPr>
        <p:spPr>
          <a:xfrm flipH="1">
            <a:off x="8378578" y="4860697"/>
            <a:ext cx="1175919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C6A85E37-1E76-44BA-92C4-B46C7D2A0752}"/>
              </a:ext>
            </a:extLst>
          </p:cNvPr>
          <p:cNvSpPr txBox="1"/>
          <p:nvPr/>
        </p:nvSpPr>
        <p:spPr>
          <a:xfrm>
            <a:off x="8480435" y="4654777"/>
            <a:ext cx="8595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/>
              <a:t>So-So</a:t>
            </a:r>
            <a:br>
              <a:rPr lang="de-DE" sz="1100" dirty="0"/>
            </a:br>
            <a:r>
              <a:rPr lang="de-DE" sz="1100" dirty="0" err="1"/>
              <a:t>Federation</a:t>
            </a:r>
            <a:endParaRPr lang="de-DE" sz="11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13434FE-EF04-4EE2-B8C6-2158F353CE5D}"/>
              </a:ext>
            </a:extLst>
          </p:cNvPr>
          <p:cNvSpPr/>
          <p:nvPr/>
        </p:nvSpPr>
        <p:spPr>
          <a:xfrm>
            <a:off x="9549579" y="5415592"/>
            <a:ext cx="1632155" cy="5211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5GT-MTP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sz="1100" dirty="0">
                <a:solidFill>
                  <a:schemeClr val="bg1"/>
                </a:solidFill>
              </a:rPr>
              <a:t>Mobile Transport </a:t>
            </a:r>
            <a:r>
              <a:rPr lang="de-DE" sz="1100" dirty="0" err="1">
                <a:solidFill>
                  <a:schemeClr val="bg1"/>
                </a:solidFill>
              </a:rPr>
              <a:t>and</a:t>
            </a:r>
            <a:r>
              <a:rPr lang="de-DE" sz="1100" dirty="0">
                <a:solidFill>
                  <a:schemeClr val="bg1"/>
                </a:solidFill>
              </a:rPr>
              <a:t> Computing </a:t>
            </a:r>
            <a:r>
              <a:rPr lang="de-DE" sz="1100" dirty="0" err="1">
                <a:solidFill>
                  <a:schemeClr val="bg1"/>
                </a:solidFill>
              </a:rPr>
              <a:t>Platform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33EE7A3-EEC5-4ADA-9B67-3A35F82495B3}"/>
              </a:ext>
            </a:extLst>
          </p:cNvPr>
          <p:cNvSpPr/>
          <p:nvPr/>
        </p:nvSpPr>
        <p:spPr>
          <a:xfrm>
            <a:off x="9554495" y="3726616"/>
            <a:ext cx="1632155" cy="58993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5GT-VS </a:t>
            </a:r>
            <a:r>
              <a:rPr lang="de-DE" sz="1100" dirty="0" err="1">
                <a:solidFill>
                  <a:schemeClr val="bg1"/>
                </a:solidFill>
              </a:rPr>
              <a:t>Vertical</a:t>
            </a:r>
            <a:r>
              <a:rPr lang="de-DE" sz="1100" dirty="0">
                <a:solidFill>
                  <a:schemeClr val="bg1"/>
                </a:solidFill>
              </a:rPr>
              <a:t> </a:t>
            </a:r>
            <a:r>
              <a:rPr lang="de-DE" sz="1100" dirty="0" err="1">
                <a:solidFill>
                  <a:schemeClr val="bg1"/>
                </a:solidFill>
              </a:rPr>
              <a:t>Slicer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7116BDB-675E-42C3-8517-D0BBD1310CB1}"/>
              </a:ext>
            </a:extLst>
          </p:cNvPr>
          <p:cNvSpPr/>
          <p:nvPr/>
        </p:nvSpPr>
        <p:spPr>
          <a:xfrm>
            <a:off x="9554497" y="4596536"/>
            <a:ext cx="1632155" cy="52832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5GT-SO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sz="1100" dirty="0">
                <a:solidFill>
                  <a:schemeClr val="bg1"/>
                </a:solidFill>
              </a:rPr>
              <a:t>Service </a:t>
            </a:r>
            <a:r>
              <a:rPr lang="de-DE" sz="1100" dirty="0" err="1">
                <a:solidFill>
                  <a:schemeClr val="bg1"/>
                </a:solidFill>
              </a:rPr>
              <a:t>Orchestrator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A9CA548-EC3F-4FCF-ADEF-7D62BB810D31}"/>
              </a:ext>
            </a:extLst>
          </p:cNvPr>
          <p:cNvSpPr/>
          <p:nvPr/>
        </p:nvSpPr>
        <p:spPr>
          <a:xfrm>
            <a:off x="9611029" y="3967270"/>
            <a:ext cx="1519085" cy="324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Network Slice Manager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B557045-5F0B-48E4-84F7-D0535B3BACC8}"/>
              </a:ext>
            </a:extLst>
          </p:cNvPr>
          <p:cNvSpPr/>
          <p:nvPr/>
        </p:nvSpPr>
        <p:spPr>
          <a:xfrm>
            <a:off x="9070258" y="3635771"/>
            <a:ext cx="2204884" cy="7568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100" dirty="0">
                <a:solidFill>
                  <a:schemeClr val="tx1"/>
                </a:solidFill>
              </a:rPr>
              <a:t>OSS/</a:t>
            </a:r>
            <a:br>
              <a:rPr lang="de-DE" sz="1100" dirty="0">
                <a:solidFill>
                  <a:schemeClr val="tx1"/>
                </a:solidFill>
              </a:rPr>
            </a:br>
            <a:r>
              <a:rPr lang="de-DE" sz="1100" dirty="0">
                <a:solidFill>
                  <a:schemeClr val="tx1"/>
                </a:solidFill>
              </a:rPr>
              <a:t>BSS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62015E1-56E9-48C0-A7F5-812AA30963C4}"/>
              </a:ext>
            </a:extLst>
          </p:cNvPr>
          <p:cNvCxnSpPr>
            <a:cxnSpLocks/>
            <a:stCxn id="42" idx="2"/>
            <a:endCxn id="40" idx="0"/>
          </p:cNvCxnSpPr>
          <p:nvPr/>
        </p:nvCxnSpPr>
        <p:spPr>
          <a:xfrm flipH="1">
            <a:off x="10365657" y="5124858"/>
            <a:ext cx="4918" cy="290734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758C288-FE39-4F06-82B5-A191151E1EB9}"/>
              </a:ext>
            </a:extLst>
          </p:cNvPr>
          <p:cNvCxnSpPr>
            <a:cxnSpLocks/>
          </p:cNvCxnSpPr>
          <p:nvPr/>
        </p:nvCxnSpPr>
        <p:spPr>
          <a:xfrm>
            <a:off x="10370571" y="4300367"/>
            <a:ext cx="0" cy="298864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BB81059-DA3F-4F60-86BB-CFB23F4BAD16}"/>
              </a:ext>
            </a:extLst>
          </p:cNvPr>
          <p:cNvCxnSpPr>
            <a:cxnSpLocks/>
          </p:cNvCxnSpPr>
          <p:nvPr/>
        </p:nvCxnSpPr>
        <p:spPr>
          <a:xfrm>
            <a:off x="10365656" y="3461753"/>
            <a:ext cx="4915" cy="256154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94D4CA23-BE7D-4CC1-91D4-6B2ED176F8F9}"/>
              </a:ext>
            </a:extLst>
          </p:cNvPr>
          <p:cNvSpPr txBox="1"/>
          <p:nvPr/>
        </p:nvSpPr>
        <p:spPr>
          <a:xfrm>
            <a:off x="9783793" y="3205963"/>
            <a:ext cx="11913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err="1"/>
              <a:t>Vertical</a:t>
            </a:r>
            <a:r>
              <a:rPr lang="de-DE" sz="1100" dirty="0"/>
              <a:t> / MVNO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935EC5A-978C-4C36-864C-7A9D7E3F20FE}"/>
              </a:ext>
            </a:extLst>
          </p:cNvPr>
          <p:cNvSpPr/>
          <p:nvPr/>
        </p:nvSpPr>
        <p:spPr>
          <a:xfrm>
            <a:off x="8981766" y="3205963"/>
            <a:ext cx="2372034" cy="28483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785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5GT Architecture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838200" y="1825625"/>
            <a:ext cx="10957560" cy="4351338"/>
          </a:xfrm>
        </p:spPr>
        <p:txBody>
          <a:bodyPr/>
          <a:lstStyle/>
          <a:p>
            <a:r>
              <a:rPr lang="en-US" dirty="0"/>
              <a:t>Three-layer architecture: 5GT-VS</a:t>
            </a:r>
          </a:p>
          <a:p>
            <a:pPr lvl="1"/>
            <a:r>
              <a:rPr lang="en-US" dirty="0"/>
              <a:t>requests and deploys services for Verticals</a:t>
            </a:r>
          </a:p>
          <a:p>
            <a:pPr lvl="1"/>
            <a:r>
              <a:rPr lang="en-US" dirty="0"/>
              <a:t>translates a service specification into resource requirements and instantiates network slices </a:t>
            </a:r>
            <a:br>
              <a:rPr lang="en-US" dirty="0"/>
            </a:br>
            <a:r>
              <a:rPr lang="en-US" dirty="0"/>
              <a:t>satisfying the requirements</a:t>
            </a:r>
          </a:p>
          <a:p>
            <a:pPr lvl="1"/>
            <a:r>
              <a:rPr lang="en-US" dirty="0"/>
              <a:t>delegates to lower layers </a:t>
            </a:r>
            <a:br>
              <a:rPr lang="en-US" dirty="0"/>
            </a:br>
            <a:r>
              <a:rPr lang="en-US" dirty="0"/>
              <a:t>decisions on infrastructure and </a:t>
            </a:r>
            <a:br>
              <a:rPr lang="en-US" dirty="0"/>
            </a:br>
            <a:r>
              <a:rPr lang="en-US" dirty="0"/>
              <a:t>resources 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Vertical service requests are</a:t>
            </a:r>
            <a:br>
              <a:rPr lang="en-US" dirty="0"/>
            </a:br>
            <a:r>
              <a:rPr lang="en-US" dirty="0"/>
              <a:t>mapped onto Network Service</a:t>
            </a:r>
            <a:br>
              <a:rPr lang="en-US" dirty="0"/>
            </a:br>
            <a:r>
              <a:rPr lang="en-US" dirty="0"/>
              <a:t>Descriptors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A32B2E-BDA2-40B6-8972-181BDC4E8C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695ACD-C193-46A7-9359-CA368707F551}" type="slidenum">
              <a:rPr lang="en-US" smtClean="0"/>
              <a:t>4</a:t>
            </a:fld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EEB0405-0D4F-4670-8A36-A24B19ECDE5D}"/>
              </a:ext>
            </a:extLst>
          </p:cNvPr>
          <p:cNvSpPr/>
          <p:nvPr/>
        </p:nvSpPr>
        <p:spPr>
          <a:xfrm>
            <a:off x="6741505" y="5415592"/>
            <a:ext cx="1632155" cy="5211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5GT-MTP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sz="1100" dirty="0">
                <a:solidFill>
                  <a:schemeClr val="bg1"/>
                </a:solidFill>
              </a:rPr>
              <a:t>Mobile Transport </a:t>
            </a:r>
            <a:r>
              <a:rPr lang="de-DE" sz="1100" dirty="0" err="1">
                <a:solidFill>
                  <a:schemeClr val="bg1"/>
                </a:solidFill>
              </a:rPr>
              <a:t>and</a:t>
            </a:r>
            <a:r>
              <a:rPr lang="de-DE" sz="1100" dirty="0">
                <a:solidFill>
                  <a:schemeClr val="bg1"/>
                </a:solidFill>
              </a:rPr>
              <a:t> Computing </a:t>
            </a:r>
            <a:r>
              <a:rPr lang="de-DE" sz="1100" dirty="0" err="1">
                <a:solidFill>
                  <a:schemeClr val="bg1"/>
                </a:solidFill>
              </a:rPr>
              <a:t>Platform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830E17E-E514-4E60-880D-A7BB893C760C}"/>
              </a:ext>
            </a:extLst>
          </p:cNvPr>
          <p:cNvSpPr/>
          <p:nvPr/>
        </p:nvSpPr>
        <p:spPr>
          <a:xfrm>
            <a:off x="6746421" y="3726616"/>
            <a:ext cx="1632155" cy="58993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5GT-VS </a:t>
            </a:r>
            <a:r>
              <a:rPr lang="de-DE" sz="1100" dirty="0" err="1">
                <a:solidFill>
                  <a:schemeClr val="bg1"/>
                </a:solidFill>
              </a:rPr>
              <a:t>Vertical</a:t>
            </a:r>
            <a:r>
              <a:rPr lang="de-DE" sz="1100" dirty="0">
                <a:solidFill>
                  <a:schemeClr val="bg1"/>
                </a:solidFill>
              </a:rPr>
              <a:t> </a:t>
            </a:r>
            <a:r>
              <a:rPr lang="de-DE" sz="1100" dirty="0" err="1">
                <a:solidFill>
                  <a:schemeClr val="bg1"/>
                </a:solidFill>
              </a:rPr>
              <a:t>Slicer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43C792F-F7D2-4DC2-BD65-E8270A86D4DE}"/>
              </a:ext>
            </a:extLst>
          </p:cNvPr>
          <p:cNvSpPr/>
          <p:nvPr/>
        </p:nvSpPr>
        <p:spPr>
          <a:xfrm>
            <a:off x="6746423" y="4596536"/>
            <a:ext cx="1632155" cy="52832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5GT-SO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sz="1100" dirty="0">
                <a:solidFill>
                  <a:schemeClr val="bg1"/>
                </a:solidFill>
              </a:rPr>
              <a:t>Service </a:t>
            </a:r>
            <a:r>
              <a:rPr lang="de-DE" sz="1100" dirty="0" err="1">
                <a:solidFill>
                  <a:schemeClr val="bg1"/>
                </a:solidFill>
              </a:rPr>
              <a:t>Orchestrator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0D0BB95-4329-4126-ACE3-AC70A393FB36}"/>
              </a:ext>
            </a:extLst>
          </p:cNvPr>
          <p:cNvSpPr/>
          <p:nvPr/>
        </p:nvSpPr>
        <p:spPr>
          <a:xfrm>
            <a:off x="6802955" y="3967270"/>
            <a:ext cx="1519085" cy="324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Network Slice Manager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8C14C4B-26FC-4172-AB5A-DF851222473E}"/>
              </a:ext>
            </a:extLst>
          </p:cNvPr>
          <p:cNvSpPr/>
          <p:nvPr/>
        </p:nvSpPr>
        <p:spPr>
          <a:xfrm>
            <a:off x="6262184" y="3635771"/>
            <a:ext cx="2204884" cy="7568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100" dirty="0">
                <a:solidFill>
                  <a:schemeClr val="tx1"/>
                </a:solidFill>
              </a:rPr>
              <a:t>OSS/</a:t>
            </a:r>
            <a:br>
              <a:rPr lang="de-DE" sz="1100" dirty="0">
                <a:solidFill>
                  <a:schemeClr val="tx1"/>
                </a:solidFill>
              </a:rPr>
            </a:br>
            <a:r>
              <a:rPr lang="de-DE" sz="1100" dirty="0">
                <a:solidFill>
                  <a:schemeClr val="tx1"/>
                </a:solidFill>
              </a:rPr>
              <a:t>BSS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B6B6EB5-0E9F-4725-A392-2AC9C7F8F265}"/>
              </a:ext>
            </a:extLst>
          </p:cNvPr>
          <p:cNvCxnSpPr>
            <a:cxnSpLocks/>
            <a:stCxn id="33" idx="2"/>
            <a:endCxn id="29" idx="0"/>
          </p:cNvCxnSpPr>
          <p:nvPr/>
        </p:nvCxnSpPr>
        <p:spPr>
          <a:xfrm flipH="1">
            <a:off x="7557583" y="5124858"/>
            <a:ext cx="4918" cy="290734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ED720A1-2F62-4264-9851-B2776BD69F33}"/>
              </a:ext>
            </a:extLst>
          </p:cNvPr>
          <p:cNvCxnSpPr>
            <a:cxnSpLocks/>
          </p:cNvCxnSpPr>
          <p:nvPr/>
        </p:nvCxnSpPr>
        <p:spPr>
          <a:xfrm>
            <a:off x="7562497" y="4300367"/>
            <a:ext cx="0" cy="298864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15E07D8-A1F6-4168-A9B0-707BDF7BE651}"/>
              </a:ext>
            </a:extLst>
          </p:cNvPr>
          <p:cNvCxnSpPr>
            <a:cxnSpLocks/>
          </p:cNvCxnSpPr>
          <p:nvPr/>
        </p:nvCxnSpPr>
        <p:spPr>
          <a:xfrm>
            <a:off x="7557582" y="3461753"/>
            <a:ext cx="4915" cy="256154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C4234B36-B57D-4ABB-904B-1DE00B34DC32}"/>
              </a:ext>
            </a:extLst>
          </p:cNvPr>
          <p:cNvSpPr txBox="1"/>
          <p:nvPr/>
        </p:nvSpPr>
        <p:spPr>
          <a:xfrm>
            <a:off x="6975719" y="3205963"/>
            <a:ext cx="11913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err="1"/>
              <a:t>Vertical</a:t>
            </a:r>
            <a:r>
              <a:rPr lang="de-DE" sz="1100" dirty="0"/>
              <a:t> / MVNO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CD07DC7-E934-49FD-8A15-9BF38A32E2A5}"/>
              </a:ext>
            </a:extLst>
          </p:cNvPr>
          <p:cNvSpPr/>
          <p:nvPr/>
        </p:nvSpPr>
        <p:spPr>
          <a:xfrm>
            <a:off x="6173692" y="3205963"/>
            <a:ext cx="2372034" cy="28483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sz="10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697B06A-786A-48D5-9DEF-6E2379230B56}"/>
              </a:ext>
            </a:extLst>
          </p:cNvPr>
          <p:cNvCxnSpPr>
            <a:cxnSpLocks/>
            <a:endCxn id="33" idx="3"/>
          </p:cNvCxnSpPr>
          <p:nvPr/>
        </p:nvCxnSpPr>
        <p:spPr>
          <a:xfrm flipH="1">
            <a:off x="8378578" y="4860697"/>
            <a:ext cx="1175919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C6A85E37-1E76-44BA-92C4-B46C7D2A0752}"/>
              </a:ext>
            </a:extLst>
          </p:cNvPr>
          <p:cNvSpPr txBox="1"/>
          <p:nvPr/>
        </p:nvSpPr>
        <p:spPr>
          <a:xfrm>
            <a:off x="8480435" y="4654777"/>
            <a:ext cx="8595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/>
              <a:t>So-So</a:t>
            </a:r>
            <a:br>
              <a:rPr lang="de-DE" sz="1100" dirty="0"/>
            </a:br>
            <a:r>
              <a:rPr lang="de-DE" sz="1100" dirty="0" err="1"/>
              <a:t>Federation</a:t>
            </a:r>
            <a:endParaRPr lang="de-DE" sz="1100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13434FE-EF04-4EE2-B8C6-2158F353CE5D}"/>
              </a:ext>
            </a:extLst>
          </p:cNvPr>
          <p:cNvSpPr/>
          <p:nvPr/>
        </p:nvSpPr>
        <p:spPr>
          <a:xfrm>
            <a:off x="9549579" y="5415592"/>
            <a:ext cx="1632155" cy="52110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5GT-MTP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sz="1100" dirty="0">
                <a:solidFill>
                  <a:schemeClr val="bg1"/>
                </a:solidFill>
              </a:rPr>
              <a:t>Mobile Transport </a:t>
            </a:r>
            <a:r>
              <a:rPr lang="de-DE" sz="1100" dirty="0" err="1">
                <a:solidFill>
                  <a:schemeClr val="bg1"/>
                </a:solidFill>
              </a:rPr>
              <a:t>and</a:t>
            </a:r>
            <a:r>
              <a:rPr lang="de-DE" sz="1100" dirty="0">
                <a:solidFill>
                  <a:schemeClr val="bg1"/>
                </a:solidFill>
              </a:rPr>
              <a:t> Computing </a:t>
            </a:r>
            <a:r>
              <a:rPr lang="de-DE" sz="1100" dirty="0" err="1">
                <a:solidFill>
                  <a:schemeClr val="bg1"/>
                </a:solidFill>
              </a:rPr>
              <a:t>Platform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33EE7A3-EEC5-4ADA-9B67-3A35F82495B3}"/>
              </a:ext>
            </a:extLst>
          </p:cNvPr>
          <p:cNvSpPr/>
          <p:nvPr/>
        </p:nvSpPr>
        <p:spPr>
          <a:xfrm>
            <a:off x="9554495" y="3726616"/>
            <a:ext cx="1632155" cy="58993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5GT-VS </a:t>
            </a:r>
            <a:r>
              <a:rPr lang="de-DE" sz="1100" dirty="0" err="1">
                <a:solidFill>
                  <a:schemeClr val="bg1"/>
                </a:solidFill>
              </a:rPr>
              <a:t>Vertical</a:t>
            </a:r>
            <a:r>
              <a:rPr lang="de-DE" sz="1100" dirty="0">
                <a:solidFill>
                  <a:schemeClr val="bg1"/>
                </a:solidFill>
              </a:rPr>
              <a:t> </a:t>
            </a:r>
            <a:r>
              <a:rPr lang="de-DE" sz="1100" dirty="0" err="1">
                <a:solidFill>
                  <a:schemeClr val="bg1"/>
                </a:solidFill>
              </a:rPr>
              <a:t>Slicer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7116BDB-675E-42C3-8517-D0BBD1310CB1}"/>
              </a:ext>
            </a:extLst>
          </p:cNvPr>
          <p:cNvSpPr/>
          <p:nvPr/>
        </p:nvSpPr>
        <p:spPr>
          <a:xfrm>
            <a:off x="9554497" y="4596536"/>
            <a:ext cx="1632155" cy="52832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5GT-SO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sz="1100" dirty="0">
                <a:solidFill>
                  <a:schemeClr val="bg1"/>
                </a:solidFill>
              </a:rPr>
              <a:t>Service </a:t>
            </a:r>
            <a:r>
              <a:rPr lang="de-DE" sz="1100" dirty="0" err="1">
                <a:solidFill>
                  <a:schemeClr val="bg1"/>
                </a:solidFill>
              </a:rPr>
              <a:t>Orchestrator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A9CA548-EC3F-4FCF-ADEF-7D62BB810D31}"/>
              </a:ext>
            </a:extLst>
          </p:cNvPr>
          <p:cNvSpPr/>
          <p:nvPr/>
        </p:nvSpPr>
        <p:spPr>
          <a:xfrm>
            <a:off x="9611029" y="3967270"/>
            <a:ext cx="1519085" cy="324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Network Slice Manager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B557045-5F0B-48E4-84F7-D0535B3BACC8}"/>
              </a:ext>
            </a:extLst>
          </p:cNvPr>
          <p:cNvSpPr/>
          <p:nvPr/>
        </p:nvSpPr>
        <p:spPr>
          <a:xfrm>
            <a:off x="9070258" y="3635771"/>
            <a:ext cx="2204884" cy="7568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100" dirty="0">
                <a:solidFill>
                  <a:schemeClr val="tx1"/>
                </a:solidFill>
              </a:rPr>
              <a:t>OSS/</a:t>
            </a:r>
            <a:br>
              <a:rPr lang="de-DE" sz="1100" dirty="0">
                <a:solidFill>
                  <a:schemeClr val="tx1"/>
                </a:solidFill>
              </a:rPr>
            </a:br>
            <a:r>
              <a:rPr lang="de-DE" sz="1100" dirty="0">
                <a:solidFill>
                  <a:schemeClr val="tx1"/>
                </a:solidFill>
              </a:rPr>
              <a:t>BSS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E62015E1-56E9-48C0-A7F5-812AA30963C4}"/>
              </a:ext>
            </a:extLst>
          </p:cNvPr>
          <p:cNvCxnSpPr>
            <a:cxnSpLocks/>
          </p:cNvCxnSpPr>
          <p:nvPr/>
        </p:nvCxnSpPr>
        <p:spPr>
          <a:xfrm flipH="1">
            <a:off x="10365657" y="5124858"/>
            <a:ext cx="4918" cy="290734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758C288-FE39-4F06-82B5-A191151E1EB9}"/>
              </a:ext>
            </a:extLst>
          </p:cNvPr>
          <p:cNvCxnSpPr>
            <a:cxnSpLocks/>
          </p:cNvCxnSpPr>
          <p:nvPr/>
        </p:nvCxnSpPr>
        <p:spPr>
          <a:xfrm>
            <a:off x="10370571" y="4300367"/>
            <a:ext cx="0" cy="298864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BB81059-DA3F-4F60-86BB-CFB23F4BAD16}"/>
              </a:ext>
            </a:extLst>
          </p:cNvPr>
          <p:cNvCxnSpPr>
            <a:cxnSpLocks/>
          </p:cNvCxnSpPr>
          <p:nvPr/>
        </p:nvCxnSpPr>
        <p:spPr>
          <a:xfrm>
            <a:off x="10365656" y="3461753"/>
            <a:ext cx="4915" cy="256154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94D4CA23-BE7D-4CC1-91D4-6B2ED176F8F9}"/>
              </a:ext>
            </a:extLst>
          </p:cNvPr>
          <p:cNvSpPr txBox="1"/>
          <p:nvPr/>
        </p:nvSpPr>
        <p:spPr>
          <a:xfrm>
            <a:off x="9783793" y="3205963"/>
            <a:ext cx="11913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err="1"/>
              <a:t>Vertical</a:t>
            </a:r>
            <a:r>
              <a:rPr lang="de-DE" sz="1100" dirty="0"/>
              <a:t> / MVNO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6935EC5A-978C-4C36-864C-7A9D7E3F20FE}"/>
              </a:ext>
            </a:extLst>
          </p:cNvPr>
          <p:cNvSpPr/>
          <p:nvPr/>
        </p:nvSpPr>
        <p:spPr>
          <a:xfrm>
            <a:off x="8981766" y="3205963"/>
            <a:ext cx="2372034" cy="28483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5CDD0915-AE21-1749-AA80-36900759E072}"/>
              </a:ext>
            </a:extLst>
          </p:cNvPr>
          <p:cNvSpPr/>
          <p:nvPr/>
        </p:nvSpPr>
        <p:spPr>
          <a:xfrm rot="19225603">
            <a:off x="6087506" y="4306510"/>
            <a:ext cx="713678" cy="4421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50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F05A6-EA8B-FA49-96BC-A4B69EEA9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Slicer Architecture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C92F9D-D291-6F43-A1FD-A4AC98B061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695ACD-C193-46A7-9359-CA368707F551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17DBF8-ADAE-A449-AF2E-BDAA8ACAC1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245" y="1142236"/>
            <a:ext cx="8221510" cy="5068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199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VS Arbitrator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838200" y="1825625"/>
            <a:ext cx="10957560" cy="4351338"/>
          </a:xfrm>
        </p:spPr>
        <p:txBody>
          <a:bodyPr>
            <a:noAutofit/>
          </a:bodyPr>
          <a:lstStyle/>
          <a:p>
            <a:r>
              <a:rPr lang="en-US" sz="3200" dirty="0"/>
              <a:t>Key Feature of VS is the ARBITRATOR whose tasks are: </a:t>
            </a:r>
          </a:p>
          <a:p>
            <a:pPr lvl="1"/>
            <a:r>
              <a:rPr lang="en-US" sz="2800" dirty="0"/>
              <a:t>Deciding </a:t>
            </a:r>
            <a:r>
              <a:rPr lang="en-US" sz="2800" b="1" dirty="0">
                <a:solidFill>
                  <a:schemeClr val="accent6"/>
                </a:solidFill>
              </a:rPr>
              <a:t>how to map </a:t>
            </a:r>
            <a:r>
              <a:rPr lang="en-US" sz="2800" dirty="0"/>
              <a:t>new vertical services in </a:t>
            </a:r>
            <a:r>
              <a:rPr lang="en-US" sz="2800" dirty="0" err="1"/>
              <a:t>NetSlices</a:t>
            </a:r>
            <a:r>
              <a:rPr lang="en-US" sz="2800" dirty="0"/>
              <a:t>, allowing multiple vertical services to share one or more.</a:t>
            </a:r>
          </a:p>
          <a:p>
            <a:pPr lvl="1"/>
            <a:r>
              <a:rPr lang="en-US" sz="2800" dirty="0"/>
              <a:t>Determining the </a:t>
            </a:r>
            <a:r>
              <a:rPr lang="en-US" sz="2800" b="1" dirty="0">
                <a:solidFill>
                  <a:schemeClr val="accent6"/>
                </a:solidFill>
              </a:rPr>
              <a:t>Deployment Flavors of each service</a:t>
            </a:r>
            <a:r>
              <a:rPr lang="en-US" sz="2800" dirty="0"/>
              <a:t>:</a:t>
            </a:r>
          </a:p>
          <a:p>
            <a:pPr lvl="2"/>
            <a:r>
              <a:rPr lang="en-US" sz="2400" dirty="0"/>
              <a:t>meeting vertical QoS requirements </a:t>
            </a:r>
          </a:p>
          <a:p>
            <a:pPr lvl="2"/>
            <a:r>
              <a:rPr lang="en-US" sz="2400" dirty="0"/>
              <a:t>accounting for service priority level</a:t>
            </a:r>
          </a:p>
          <a:p>
            <a:pPr lvl="2"/>
            <a:endParaRPr lang="en-US" sz="2400" dirty="0"/>
          </a:p>
          <a:p>
            <a:r>
              <a:rPr lang="en-US" sz="3200" dirty="0"/>
              <a:t>It solves resource assignment problems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A32B2E-BDA2-40B6-8972-181BDC4E8C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695ACD-C193-46A7-9359-CA368707F5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82019"/>
      </p:ext>
    </p:extLst>
  </p:cSld>
  <p:clrMapOvr>
    <a:masterClrMapping/>
  </p:clrMapOvr>
</p:sld>
</file>

<file path=ppt/theme/theme1.xml><?xml version="1.0" encoding="utf-8"?>
<a:theme xmlns:a="http://schemas.openxmlformats.org/drawingml/2006/main" name="5G-Transformer 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5G-Transformer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88CDCB31-5FB0-43BD-A020-7ED9D636DCB4}" vid="{8E172B4A-3431-418D-81D7-D12E667A96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2992</TotalTime>
  <Words>566</Words>
  <Application>Microsoft Office PowerPoint</Application>
  <PresentationFormat>Panorámica</PresentationFormat>
  <Paragraphs>103</Paragraphs>
  <Slides>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Microsoft Sans Serif</vt:lpstr>
      <vt:lpstr>5G-Transformer office theme</vt:lpstr>
      <vt:lpstr>Arbitration in the  Vertical Slicer </vt:lpstr>
      <vt:lpstr>5GTransformer Overview </vt:lpstr>
      <vt:lpstr>5GT Architecture</vt:lpstr>
      <vt:lpstr>5GT Architecture</vt:lpstr>
      <vt:lpstr>Vertical Slicer Architecture</vt:lpstr>
      <vt:lpstr>VS Arbitrator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 Cominardi</dc:creator>
  <cp:lastModifiedBy>Irene Gruijter Eguiluz</cp:lastModifiedBy>
  <cp:revision>52</cp:revision>
  <dcterms:created xsi:type="dcterms:W3CDTF">2017-11-06T12:48:47Z</dcterms:created>
  <dcterms:modified xsi:type="dcterms:W3CDTF">2018-11-25T23:55:32Z</dcterms:modified>
</cp:coreProperties>
</file>