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66" r:id="rId3"/>
    <p:sldId id="317" r:id="rId4"/>
    <p:sldId id="312" r:id="rId5"/>
    <p:sldId id="318" r:id="rId6"/>
    <p:sldId id="319" r:id="rId7"/>
    <p:sldId id="322" r:id="rId8"/>
    <p:sldId id="316" r:id="rId9"/>
    <p:sldId id="321" r:id="rId10"/>
    <p:sldId id="31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4"/>
    <a:srgbClr val="E45252"/>
    <a:srgbClr val="929291"/>
    <a:srgbClr val="70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80" autoAdjust="0"/>
    <p:restoredTop sz="94660" autoAdjust="0"/>
  </p:normalViewPr>
  <p:slideViewPr>
    <p:cSldViewPr snapToGrid="0">
      <p:cViewPr varScale="1">
        <p:scale>
          <a:sx n="86" d="100"/>
          <a:sy n="86" d="100"/>
        </p:scale>
        <p:origin x="341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925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D993E-6665-4A5F-AAB1-B481B2B3E5D2}" type="datetimeFigureOut">
              <a:rPr lang="en-GB" smtClean="0"/>
              <a:t>25/06/2019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9EB41-B5C6-484D-937E-5D84D8F8CAC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115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12C6A-BFE0-41C1-AF0C-3F53F273866B}" type="datetimeFigureOut">
              <a:rPr lang="en-GB" smtClean="0"/>
              <a:t>25/06/2019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4CDB-A227-45A5-8952-4821E8622D1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95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060000"/>
            <a:ext cx="12191999" cy="1907834"/>
          </a:xfrm>
          <a:solidFill>
            <a:srgbClr val="E45252"/>
          </a:solidFill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the 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762842" y="5219607"/>
            <a:ext cx="3785062" cy="1296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i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the list of authors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52" y="180000"/>
            <a:ext cx="3599695" cy="262738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8BF33-A0E4-44A1-91D3-FE2544FBB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4156" y="5219607"/>
            <a:ext cx="5760000" cy="648000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i="0"/>
            </a:lvl1pPr>
            <a:lvl2pPr marL="457200" indent="0">
              <a:buNone/>
              <a:defRPr sz="2200"/>
            </a:lvl2pPr>
            <a:lvl3pPr marL="914400" indent="0">
              <a:buNone/>
              <a:defRPr sz="2200"/>
            </a:lvl3pPr>
            <a:lvl4pPr marL="1371600" indent="0">
              <a:buNone/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en-US" dirty="0"/>
              <a:t>Click to add the venue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8427B9-678A-4360-855D-2C7C200B4A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4156" y="5867607"/>
            <a:ext cx="5760000" cy="648000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i="0"/>
            </a:lvl1pPr>
            <a:lvl2pPr marL="457200" indent="0" algn="r">
              <a:buNone/>
              <a:defRPr sz="2200"/>
            </a:lvl2pPr>
            <a:lvl3pPr marL="914400" indent="0" algn="r">
              <a:buNone/>
              <a:defRPr sz="2200"/>
            </a:lvl3pPr>
            <a:lvl4pPr marL="1371600" indent="0" algn="r">
              <a:buNone/>
              <a:defRPr sz="2200"/>
            </a:lvl4pPr>
            <a:lvl5pPr marL="1828800" indent="0" algn="r">
              <a:buNone/>
              <a:defRPr sz="2200"/>
            </a:lvl5pPr>
          </a:lstStyle>
          <a:p>
            <a:pPr lvl="0"/>
            <a:r>
              <a:rPr lang="en-US" dirty="0"/>
              <a:t>Click to add the date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8B07A5-2281-4FB1-AD61-75A0F53609D1}"/>
              </a:ext>
            </a:extLst>
          </p:cNvPr>
          <p:cNvCxnSpPr/>
          <p:nvPr userDrawn="1"/>
        </p:nvCxnSpPr>
        <p:spPr>
          <a:xfrm>
            <a:off x="7353499" y="5219607"/>
            <a:ext cx="0" cy="1296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609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179C-98BF-43B6-902F-A55508C67161}" type="datetime3">
              <a:rPr lang="en-US" smtClean="0"/>
              <a:t>25 June 2019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8AD8-876D-4BD9-8262-B0ACB134D12C}" type="slidenum">
              <a:rPr lang="en-GB" smtClean="0"/>
              <a:t>‹Nº›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94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B0561-5120-4A9B-8581-3993F7EF4DBD}" type="datetime3">
              <a:rPr lang="en-US" smtClean="0"/>
              <a:t>25 June 2019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8AD8-876D-4BD9-8262-B0ACB134D12C}" type="slidenum">
              <a:rPr lang="en-GB" smtClean="0"/>
              <a:t>‹Nº›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179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9AB2-2D8D-415F-ADF7-4FCA701A53F6}" type="datetime3">
              <a:rPr lang="en-US" smtClean="0"/>
              <a:t>25 June 2019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8AD8-876D-4BD9-8262-B0ACB134D12C}" type="slidenum">
              <a:rPr lang="en-GB" smtClean="0"/>
              <a:t>‹Nº›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570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1FB1F-8F95-4D29-8705-93209C8029C8}" type="datetime3">
              <a:rPr lang="en-US" smtClean="0"/>
              <a:t>25 June 2019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8AD8-876D-4BD9-8262-B0ACB134D12C}" type="slidenum">
              <a:rPr lang="en-GB" smtClean="0"/>
              <a:t>‹Nº›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454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AF79-EAD4-4C7E-A022-60FBECA42B8E}" type="datetime3">
              <a:rPr lang="en-US" smtClean="0"/>
              <a:t>25 June 2019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8AD8-876D-4BD9-8262-B0ACB134D12C}" type="slidenum">
              <a:rPr lang="en-GB" smtClean="0"/>
              <a:t>‹Nº›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486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562D1-CAA8-4819-B51C-E3865BE16011}" type="datetime3">
              <a:rPr lang="en-US" smtClean="0"/>
              <a:t>25 June 2019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8AD8-876D-4BD9-8262-B0ACB134D12C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03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90883-D516-44BC-9C16-04D8045BE396}" type="datetime3">
              <a:rPr lang="en-US" smtClean="0"/>
              <a:t>25 June 2019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8AD8-876D-4BD9-8262-B0ACB134D12C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33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9A33-D80E-423F-BF5B-714708A5B5E3}" type="datetime3">
              <a:rPr lang="en-US" smtClean="0"/>
              <a:t>25 June 2019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8AD8-876D-4BD9-8262-B0ACB134D12C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304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7A1A-7D68-494F-9680-12058D2F1F49}" type="datetime3">
              <a:rPr lang="en-US" smtClean="0"/>
              <a:t>25 June 2019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8AD8-876D-4BD9-8262-B0ACB134D12C}" type="slidenum">
              <a:rPr lang="en-GB" smtClean="0"/>
              <a:t>‹Nº›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71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766D-6F11-4DE6-9677-200BA67E503A}" type="datetime3">
              <a:rPr lang="en-US" smtClean="0"/>
              <a:t>25 June 2019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8AD8-876D-4BD9-8262-B0ACB134D12C}" type="slidenum">
              <a:rPr lang="en-GB" smtClean="0"/>
              <a:t>‹Nº›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61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55736" y="6356349"/>
            <a:ext cx="3598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AA3DED-9BE0-476C-B25F-683EBC0FEDEC}" type="datetime3">
              <a:rPr lang="en-US" smtClean="0"/>
              <a:pPr/>
              <a:t>25 June 2019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000" y="6356348"/>
            <a:ext cx="5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F41A8AD8-876D-4BD9-8262-B0ACB134D12C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rgbClr val="E4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rgbClr val="929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7" t="13896" r="14889" b="36308"/>
          <a:stretch/>
        </p:blipFill>
        <p:spPr>
          <a:xfrm rot="7917808" flipH="1">
            <a:off x="-27308" y="125124"/>
            <a:ext cx="540000" cy="5400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0" t="13698" r="14817" b="35099"/>
          <a:stretch/>
        </p:blipFill>
        <p:spPr>
          <a:xfrm rot="8146389" flipV="1">
            <a:off x="11656053" y="6180841"/>
            <a:ext cx="540000" cy="5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627" y="6361473"/>
            <a:ext cx="1214745" cy="360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6264" y="6356348"/>
            <a:ext cx="36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601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324A2-C844-4A0B-B35D-807CD5DB4E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SD-WAN </a:t>
            </a:r>
            <a:r>
              <a:rPr lang="en-US" i="1" dirty="0" err="1"/>
              <a:t>PoC</a:t>
            </a: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608427-193F-44B3-940E-F9A74625E6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Aitor</a:t>
            </a:r>
            <a:r>
              <a:rPr lang="en-US" dirty="0"/>
              <a:t> </a:t>
            </a:r>
            <a:r>
              <a:rPr lang="en-US" dirty="0" err="1"/>
              <a:t>Zabala</a:t>
            </a:r>
            <a:r>
              <a:rPr lang="en-US" dirty="0"/>
              <a:t> (TELCA)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E663F-1797-414B-9295-BB455CB5E4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Final Demo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Date </a:t>
            </a:r>
          </a:p>
        </p:txBody>
      </p:sp>
    </p:spTree>
    <p:extLst>
      <p:ext uri="{BB962C8B-B14F-4D97-AF65-F5344CB8AC3E}">
        <p14:creationId xmlns:p14="http://schemas.microsoft.com/office/powerpoint/2010/main" val="2763069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9077"/>
            <a:ext cx="10879282" cy="1325563"/>
          </a:xfrm>
        </p:spPr>
        <p:txBody>
          <a:bodyPr/>
          <a:lstStyle/>
          <a:p>
            <a:r>
              <a:rPr lang="en-US" dirty="0"/>
              <a:t>How your Demo will tackle 5G-CORAL objectives - II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9AB2-2D8D-415F-ADF7-4FCA701A53F6}" type="datetime3">
              <a:rPr lang="en-US" smtClean="0"/>
              <a:t>25 June 2019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8AD8-876D-4BD9-8262-B0ACB134D12C}" type="slidenum">
              <a:rPr lang="en-GB" smtClean="0"/>
              <a:t>10</a:t>
            </a:fld>
            <a:endParaRPr lang="en-GB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59736" y="21396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659736" y="36001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6E8A8C0-8D8B-A742-B56E-DB01D83ED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955"/>
            <a:ext cx="10515600" cy="4351338"/>
          </a:xfrm>
        </p:spPr>
        <p:txBody>
          <a:bodyPr/>
          <a:lstStyle/>
          <a:p>
            <a:pPr marL="285750" indent="-285750"/>
            <a:r>
              <a:rPr lang="en-GB" dirty="0"/>
              <a:t>Expected impact 1</a:t>
            </a:r>
          </a:p>
          <a:p>
            <a:pPr marL="742950" lvl="1" indent="-285750"/>
            <a:r>
              <a:rPr lang="en-GB" dirty="0"/>
              <a:t>Improved latency, bandwidth and jitter by moving applications closer to the user/consumers.</a:t>
            </a:r>
          </a:p>
          <a:p>
            <a:pPr marL="285750" indent="-285750"/>
            <a:r>
              <a:rPr lang="en-GB" dirty="0"/>
              <a:t>Expected impact 2</a:t>
            </a:r>
          </a:p>
          <a:p>
            <a:pPr marL="742950" lvl="1" indent="-285750"/>
            <a:r>
              <a:rPr lang="en-GB" dirty="0"/>
              <a:t>Moving applications closer will allow service providers to serve more end users in the same area due to the increase capacity and reduced latency at the Edge/Fog. Reducing bottlenecks caused when application traffic moves from users terminal to the cloud.</a:t>
            </a:r>
          </a:p>
          <a:p>
            <a:pPr marL="285750" indent="-285750"/>
            <a:r>
              <a:rPr lang="en-GB" dirty="0"/>
              <a:t>Expected impact 3</a:t>
            </a:r>
          </a:p>
          <a:p>
            <a:pPr marL="742950" lvl="1" indent="-285750"/>
            <a:r>
              <a:rPr lang="en-GB" dirty="0"/>
              <a:t>Same contribution as in impact 1, we leverage federation and offloading to move applications closer to end users.</a:t>
            </a:r>
          </a:p>
          <a:p>
            <a:pPr marL="285750" indent="-285750"/>
            <a:r>
              <a:rPr lang="en-GB" dirty="0"/>
              <a:t>Expected impact 4</a:t>
            </a:r>
          </a:p>
          <a:p>
            <a:pPr marL="742950" lvl="1" indent="-285750"/>
            <a:r>
              <a:rPr lang="en-GB" dirty="0"/>
              <a:t>-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613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BEF60-D3F1-4B1B-8B68-F6CFE8DB7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6C781-1A4E-4F68-88F0-D89DD6E01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9AB2-2D8D-415F-ADF7-4FCA701A53F6}" type="datetime3">
              <a:rPr lang="en-US" smtClean="0"/>
              <a:t>25 June 2019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D914B-E1E1-4E20-84C8-8FC9804CD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8AD8-876D-4BD9-8262-B0ACB134D12C}" type="slidenum">
              <a:rPr lang="en-GB" smtClean="0"/>
              <a:t>2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4BBAF-1EF4-4364-BE13-E0689AB44CB2}"/>
              </a:ext>
            </a:extLst>
          </p:cNvPr>
          <p:cNvSpPr txBox="1"/>
          <p:nvPr/>
        </p:nvSpPr>
        <p:spPr>
          <a:xfrm>
            <a:off x="486000" y="1690688"/>
            <a:ext cx="93163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Describe the main feature of your Demo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PoS</a:t>
            </a:r>
            <a:r>
              <a:rPr lang="en-US" sz="2000" dirty="0"/>
              <a:t> Terminal roaming across domains, while </a:t>
            </a:r>
            <a:r>
              <a:rPr lang="en-US" sz="2000" dirty="0" err="1"/>
              <a:t>PoS</a:t>
            </a:r>
            <a:r>
              <a:rPr lang="en-US" sz="2000" dirty="0"/>
              <a:t> service is uninterrupted and </a:t>
            </a:r>
            <a:r>
              <a:rPr lang="en-US" sz="2000" dirty="0" err="1"/>
              <a:t>QoE</a:t>
            </a:r>
            <a:r>
              <a:rPr lang="en-US" sz="2000" dirty="0"/>
              <a:t> maintained.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Features showcased: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sz="2000" dirty="0"/>
              <a:t>Validation of static federation mechanism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sz="2000" dirty="0"/>
              <a:t>Host Mobility service to locate </a:t>
            </a:r>
            <a:r>
              <a:rPr lang="en-GB" sz="2000" dirty="0" err="1"/>
              <a:t>PoS</a:t>
            </a:r>
            <a:r>
              <a:rPr lang="en-GB" sz="2000" dirty="0"/>
              <a:t> Terminals across domains, by leveraging context information from virtual AP functions.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sz="2000" dirty="0"/>
              <a:t>Traffic delivery optimization by means of offloading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0397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with/without 5G-CORAL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Describe the benefits added to your demo using 5G-CORAL</a:t>
            </a:r>
          </a:p>
          <a:p>
            <a:pPr lvl="1"/>
            <a:r>
              <a:rPr lang="en-US" dirty="0"/>
              <a:t>Leveraging 5G-CORAL Federation interface F2</a:t>
            </a:r>
          </a:p>
          <a:p>
            <a:pPr lvl="2"/>
            <a:r>
              <a:rPr lang="en-US" dirty="0" err="1"/>
              <a:t>PoS</a:t>
            </a:r>
            <a:r>
              <a:rPr lang="en-US" dirty="0"/>
              <a:t> terminal is able to roam seamlessly across domains.</a:t>
            </a:r>
          </a:p>
          <a:p>
            <a:pPr lvl="2"/>
            <a:r>
              <a:rPr lang="en-US" dirty="0"/>
              <a:t>Applications can be offloaded closer to the end users (</a:t>
            </a:r>
            <a:r>
              <a:rPr lang="en-US" dirty="0" err="1"/>
              <a:t>PoS</a:t>
            </a:r>
            <a:r>
              <a:rPr lang="en-US" dirty="0"/>
              <a:t> Terminals).</a:t>
            </a:r>
          </a:p>
          <a:p>
            <a:pPr lvl="1"/>
            <a:r>
              <a:rPr lang="en-US" dirty="0"/>
              <a:t>Use of Host mobility service by leveraging RAT context information</a:t>
            </a:r>
          </a:p>
          <a:p>
            <a:pPr lvl="2"/>
            <a:r>
              <a:rPr lang="en-US" dirty="0"/>
              <a:t>Allows the </a:t>
            </a:r>
            <a:r>
              <a:rPr lang="en-US" dirty="0" err="1"/>
              <a:t>PoS</a:t>
            </a:r>
            <a:r>
              <a:rPr lang="en-US" dirty="0"/>
              <a:t> service to identify roaming </a:t>
            </a:r>
            <a:r>
              <a:rPr lang="en-US" dirty="0" err="1"/>
              <a:t>PoS</a:t>
            </a:r>
            <a:r>
              <a:rPr lang="en-US" dirty="0"/>
              <a:t> terminals across domains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9AB2-2D8D-415F-ADF7-4FCA701A53F6}" type="datetime3">
              <a:rPr lang="en-US" smtClean="0"/>
              <a:t>25 June 2019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8AD8-876D-4BD9-8262-B0ACB134D12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906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9AB2-2D8D-415F-ADF7-4FCA701A53F6}" type="datetime3">
              <a:rPr lang="en-US" smtClean="0"/>
              <a:t>25 June 2019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8AD8-876D-4BD9-8262-B0ACB134D12C}" type="slidenum">
              <a:rPr lang="en-GB" smtClean="0"/>
              <a:t>4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743DE2-198D-B347-8F80-B02944F9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090" y="690347"/>
            <a:ext cx="9357819" cy="6167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00" y="155934"/>
            <a:ext cx="10515600" cy="673966"/>
          </a:xfrm>
        </p:spPr>
        <p:txBody>
          <a:bodyPr>
            <a:normAutofit fontScale="90000"/>
          </a:bodyPr>
          <a:lstStyle/>
          <a:p>
            <a:r>
              <a:rPr lang="en-US" dirty="0"/>
              <a:t>Deployment Layout</a:t>
            </a:r>
          </a:p>
        </p:txBody>
      </p:sp>
    </p:spTree>
    <p:extLst>
      <p:ext uri="{BB962C8B-B14F-4D97-AF65-F5344CB8AC3E}">
        <p14:creationId xmlns:p14="http://schemas.microsoft.com/office/powerpoint/2010/main" val="4111065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Scenario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836" y="1825625"/>
            <a:ext cx="3643746" cy="4351338"/>
          </a:xfrm>
        </p:spPr>
        <p:txBody>
          <a:bodyPr/>
          <a:lstStyle/>
          <a:p>
            <a:r>
              <a:rPr lang="en-US" dirty="0"/>
              <a:t>Describe the demo and how it will be visualized for end-users</a:t>
            </a:r>
          </a:p>
          <a:p>
            <a:pPr lvl="1"/>
            <a:r>
              <a:rPr lang="en-US" dirty="0"/>
              <a:t>See EUCNC Poster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9AB2-2D8D-415F-ADF7-4FCA701A53F6}" type="datetime3">
              <a:rPr lang="en-US" smtClean="0"/>
              <a:t>25 June 2019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8AD8-876D-4BD9-8262-B0ACB134D12C}" type="slidenum">
              <a:rPr lang="en-GB" smtClean="0"/>
              <a:t>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D25549-EFF1-6444-BFDA-CD79CCD0D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766" y="907611"/>
            <a:ext cx="8289940" cy="52090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BA3F2E-8FE5-A644-8286-0671E7242D05}"/>
              </a:ext>
            </a:extLst>
          </p:cNvPr>
          <p:cNvSpPr/>
          <p:nvPr/>
        </p:nvSpPr>
        <p:spPr>
          <a:xfrm>
            <a:off x="7755736" y="1052945"/>
            <a:ext cx="4144970" cy="1260764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800F6F-1936-4949-8B49-5F1301C75550}"/>
              </a:ext>
            </a:extLst>
          </p:cNvPr>
          <p:cNvSpPr/>
          <p:nvPr/>
        </p:nvSpPr>
        <p:spPr>
          <a:xfrm>
            <a:off x="7755736" y="2313709"/>
            <a:ext cx="4144970" cy="1260764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20C5D6-6141-FD4D-84E1-04A5CA847D08}"/>
              </a:ext>
            </a:extLst>
          </p:cNvPr>
          <p:cNvSpPr/>
          <p:nvPr/>
        </p:nvSpPr>
        <p:spPr>
          <a:xfrm>
            <a:off x="7755736" y="3596985"/>
            <a:ext cx="4144970" cy="1260764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8D2070-0F25-9443-97B4-2689CC4BB58E}"/>
              </a:ext>
            </a:extLst>
          </p:cNvPr>
          <p:cNvSpPr/>
          <p:nvPr/>
        </p:nvSpPr>
        <p:spPr>
          <a:xfrm>
            <a:off x="7755736" y="4878397"/>
            <a:ext cx="4144970" cy="1260764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D7E8CA-981B-8C4E-99CC-36122FFEC0D1}"/>
              </a:ext>
            </a:extLst>
          </p:cNvPr>
          <p:cNvSpPr txBox="1"/>
          <p:nvPr/>
        </p:nvSpPr>
        <p:spPr>
          <a:xfrm>
            <a:off x="8443505" y="1470180"/>
            <a:ext cx="2769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Host Mobility Service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7BE39A-E1AD-C34C-8529-F2E9963EF58E}"/>
              </a:ext>
            </a:extLst>
          </p:cNvPr>
          <p:cNvSpPr txBox="1"/>
          <p:nvPr/>
        </p:nvSpPr>
        <p:spPr>
          <a:xfrm>
            <a:off x="8443505" y="2578957"/>
            <a:ext cx="2769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Virtual Resources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Consumer Domain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30177B-E554-C04E-B61E-73E307E135D8}"/>
              </a:ext>
            </a:extLst>
          </p:cNvPr>
          <p:cNvSpPr txBox="1"/>
          <p:nvPr/>
        </p:nvSpPr>
        <p:spPr>
          <a:xfrm>
            <a:off x="8443505" y="3839721"/>
            <a:ext cx="2769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Virtual Resources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Provider Domain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193821-7A39-6F4F-B6B8-55E186F7C700}"/>
              </a:ext>
            </a:extLst>
          </p:cNvPr>
          <p:cNvSpPr txBox="1"/>
          <p:nvPr/>
        </p:nvSpPr>
        <p:spPr>
          <a:xfrm>
            <a:off x="8443505" y="5093280"/>
            <a:ext cx="2769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Bandwidth Rate Limiter</a:t>
            </a:r>
          </a:p>
        </p:txBody>
      </p:sp>
    </p:spTree>
    <p:extLst>
      <p:ext uri="{BB962C8B-B14F-4D97-AF65-F5344CB8AC3E}">
        <p14:creationId xmlns:p14="http://schemas.microsoft.com/office/powerpoint/2010/main" val="2008007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progress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6243"/>
            <a:ext cx="10515600" cy="4351338"/>
          </a:xfrm>
        </p:spPr>
        <p:txBody>
          <a:bodyPr/>
          <a:lstStyle/>
          <a:p>
            <a:r>
              <a:rPr lang="en-US" dirty="0"/>
              <a:t>What did you achieve</a:t>
            </a:r>
          </a:p>
          <a:p>
            <a:pPr lvl="1"/>
            <a:r>
              <a:rPr lang="en-US" dirty="0"/>
              <a:t>Successfully developed and validated a preliminary implementation of the F2 5G-CORAL federation interface.</a:t>
            </a:r>
          </a:p>
          <a:p>
            <a:pPr lvl="2"/>
            <a:r>
              <a:rPr lang="en-US" dirty="0"/>
              <a:t>Features:</a:t>
            </a:r>
          </a:p>
          <a:p>
            <a:pPr lvl="3"/>
            <a:r>
              <a:rPr lang="en-US" dirty="0"/>
              <a:t>Sharing resources across domains</a:t>
            </a:r>
          </a:p>
          <a:p>
            <a:pPr lvl="3"/>
            <a:r>
              <a:rPr lang="en-US" dirty="0"/>
              <a:t>Use the federation interface to provide advanced orchestration mechanisms such as offloading.</a:t>
            </a:r>
          </a:p>
          <a:p>
            <a:pPr lvl="1"/>
            <a:r>
              <a:rPr lang="en-US" dirty="0"/>
              <a:t>Validation of host mobility service leveraging context information from WIFI RAT.</a:t>
            </a:r>
          </a:p>
          <a:p>
            <a:pPr lvl="1"/>
            <a:r>
              <a:rPr lang="en-US" dirty="0" err="1"/>
              <a:t>PoS</a:t>
            </a:r>
            <a:r>
              <a:rPr lang="en-US" dirty="0"/>
              <a:t> Backend functional split in two micro applications:</a:t>
            </a:r>
          </a:p>
          <a:p>
            <a:pPr lvl="2"/>
            <a:r>
              <a:rPr lang="en-US" dirty="0" err="1"/>
              <a:t>PoS</a:t>
            </a:r>
            <a:r>
              <a:rPr lang="en-US" dirty="0"/>
              <a:t> Customer &amp; Inventory Database (statically hosted in the home domain)</a:t>
            </a:r>
          </a:p>
          <a:p>
            <a:pPr lvl="2"/>
            <a:r>
              <a:rPr lang="en-US" dirty="0" err="1"/>
              <a:t>PoS</a:t>
            </a:r>
            <a:r>
              <a:rPr lang="en-US" dirty="0"/>
              <a:t> Web Application (ability to be replicated as needed)</a:t>
            </a:r>
          </a:p>
          <a:p>
            <a:pPr lvl="1"/>
            <a:r>
              <a:rPr lang="en-US" dirty="0"/>
              <a:t>Integration of SD-WAN network function/controller/manager into 5G-CORAL ecosystem.</a:t>
            </a:r>
          </a:p>
          <a:p>
            <a:pPr lvl="2"/>
            <a:r>
              <a:rPr lang="en-US" dirty="0"/>
              <a:t>Added offloading capabilities</a:t>
            </a:r>
          </a:p>
          <a:p>
            <a:pPr lvl="2"/>
            <a:r>
              <a:rPr lang="en-US" dirty="0"/>
              <a:t>Validated its compatibility with the VIM (fog05)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9AB2-2D8D-415F-ADF7-4FCA701A53F6}" type="datetime3">
              <a:rPr lang="en-US" smtClean="0"/>
              <a:t>25 June 2019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8AD8-876D-4BD9-8262-B0ACB134D12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543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9AB2-2D8D-415F-ADF7-4FCA701A53F6}" type="datetime3">
              <a:rPr lang="en-US" smtClean="0"/>
              <a:t>25 June 2019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8AD8-876D-4BD9-8262-B0ACB134D12C}" type="slidenum">
              <a:rPr lang="en-GB" smtClean="0"/>
              <a:t>7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08DD7C-17BE-FB46-AF6F-7CD797293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67" y="946115"/>
            <a:ext cx="9918124" cy="5236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99FC67-273B-2D46-B7BD-FA4FA1D3B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0" y="443122"/>
            <a:ext cx="7188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60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C2A6F-0D4D-4128-8DC2-611F5DB85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6D15F-4768-430F-9D5A-D73C265E2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66545"/>
            <a:ext cx="10515600" cy="4351338"/>
          </a:xfrm>
        </p:spPr>
        <p:txBody>
          <a:bodyPr/>
          <a:lstStyle/>
          <a:p>
            <a:r>
              <a:rPr lang="en-US" dirty="0"/>
              <a:t>Integrate Multi-RAT</a:t>
            </a:r>
          </a:p>
          <a:p>
            <a:pPr lvl="1"/>
            <a:r>
              <a:rPr lang="en-US" dirty="0"/>
              <a:t>Currently WIFI 802.11g/n is demonstrated for both domains</a:t>
            </a:r>
          </a:p>
          <a:p>
            <a:pPr lvl="1"/>
            <a:r>
              <a:rPr lang="en-US" dirty="0"/>
              <a:t>Options:</a:t>
            </a:r>
          </a:p>
          <a:p>
            <a:pPr lvl="2"/>
            <a:r>
              <a:rPr lang="en-US" dirty="0"/>
              <a:t>WIFI Direct to connect domains</a:t>
            </a:r>
          </a:p>
          <a:p>
            <a:pPr lvl="2"/>
            <a:r>
              <a:rPr lang="en-US" dirty="0"/>
              <a:t>Use LTE dongles to connect domains</a:t>
            </a:r>
          </a:p>
          <a:p>
            <a:pPr lvl="2"/>
            <a:r>
              <a:rPr lang="en-US" dirty="0"/>
              <a:t>Use WIFI 802.11ac as a RAT for one of the domains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731F0-23BE-4287-8875-0C83F4810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9AB2-2D8D-415F-ADF7-4FCA701A53F6}" type="datetime3">
              <a:rPr lang="en-US" smtClean="0"/>
              <a:t>25 June 2019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3E3E4-D9E5-4E38-B2CF-92A92C6F7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8AD8-876D-4BD9-8262-B0ACB134D12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629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your Demo will tackle 5G-CORAL objectives - 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9AB2-2D8D-415F-ADF7-4FCA701A53F6}" type="datetime3">
              <a:rPr lang="en-US" smtClean="0"/>
              <a:t>25 June 2019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8AD8-876D-4BD9-8262-B0ACB134D12C}" type="slidenum">
              <a:rPr lang="en-GB" smtClean="0"/>
              <a:t>9</a:t>
            </a:fld>
            <a:endParaRPr lang="en-GB"/>
          </a:p>
        </p:txBody>
      </p:sp>
      <p:pic>
        <p:nvPicPr>
          <p:cNvPr id="1028" name="Content Placeholder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17" y="1744024"/>
            <a:ext cx="8851151" cy="85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" y="2873215"/>
            <a:ext cx="8691209" cy="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1" y="3943689"/>
            <a:ext cx="8691208" cy="65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17" y="4747512"/>
            <a:ext cx="8634334" cy="70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59736" y="21396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659736" y="36001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659736" y="40256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181461-3636-D64E-B1E2-AAFE4E0C183D}"/>
              </a:ext>
            </a:extLst>
          </p:cNvPr>
          <p:cNvSpPr txBox="1"/>
          <p:nvPr/>
        </p:nvSpPr>
        <p:spPr>
          <a:xfrm>
            <a:off x="838200" y="5778499"/>
            <a:ext cx="7448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See next slide</a:t>
            </a:r>
          </a:p>
        </p:txBody>
      </p:sp>
    </p:spTree>
    <p:extLst>
      <p:ext uri="{BB962C8B-B14F-4D97-AF65-F5344CB8AC3E}">
        <p14:creationId xmlns:p14="http://schemas.microsoft.com/office/powerpoint/2010/main" val="987548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5G-Coral">
      <a:dk1>
        <a:srgbClr val="454545"/>
      </a:dk1>
      <a:lt1>
        <a:sysClr val="window" lastClr="FFFFFF"/>
      </a:lt1>
      <a:dk2>
        <a:srgbClr val="6F6F6F"/>
      </a:dk2>
      <a:lt2>
        <a:srgbClr val="929292"/>
      </a:lt2>
      <a:accent1>
        <a:srgbClr val="E45252"/>
      </a:accent1>
      <a:accent2>
        <a:srgbClr val="FF8E72"/>
      </a:accent2>
      <a:accent3>
        <a:srgbClr val="F9DC5C"/>
      </a:accent3>
      <a:accent4>
        <a:srgbClr val="235789"/>
      </a:accent4>
      <a:accent5>
        <a:srgbClr val="387D7A"/>
      </a:accent5>
      <a:accent6>
        <a:srgbClr val="C4E7D4"/>
      </a:accent6>
      <a:hlink>
        <a:srgbClr val="E45252"/>
      </a:hlink>
      <a:folHlink>
        <a:srgbClr val="E45252"/>
      </a:folHlink>
    </a:clrScheme>
    <a:fontScheme name="5G-Coral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2945</TotalTime>
  <Words>443</Words>
  <Application>Microsoft Office PowerPoint</Application>
  <PresentationFormat>Panorámica</PresentationFormat>
  <Paragraphs>80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Tw Cen MT</vt:lpstr>
      <vt:lpstr>Office Theme</vt:lpstr>
      <vt:lpstr>SD-WAN PoC</vt:lpstr>
      <vt:lpstr>Demo Overview</vt:lpstr>
      <vt:lpstr>Demo with/without 5G-CORAL</vt:lpstr>
      <vt:lpstr>Deployment Layout</vt:lpstr>
      <vt:lpstr>Demo Scenario </vt:lpstr>
      <vt:lpstr>Development progress </vt:lpstr>
      <vt:lpstr>Results</vt:lpstr>
      <vt:lpstr>Next Steps</vt:lpstr>
      <vt:lpstr>How your Demo will tackle 5G-CORAL objectives - I</vt:lpstr>
      <vt:lpstr>How your Demo will tackle 5G-CORAL objectives - 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 Cominardi</dc:creator>
  <cp:lastModifiedBy>Irene Gruijter Eguiluz</cp:lastModifiedBy>
  <cp:revision>409</cp:revision>
  <dcterms:created xsi:type="dcterms:W3CDTF">2017-06-09T14:28:16Z</dcterms:created>
  <dcterms:modified xsi:type="dcterms:W3CDTF">2019-06-25T15:40:57Z</dcterms:modified>
</cp:coreProperties>
</file>