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6797675" cy="9928225"/>
  <p:defaultTextStyle>
    <a:defPPr>
      <a:defRPr lang="en-US"/>
    </a:defPPr>
    <a:lvl1pPr marL="0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1pPr>
    <a:lvl2pPr marL="1993026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2pPr>
    <a:lvl3pPr marL="3986052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3pPr>
    <a:lvl4pPr marL="5979079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4pPr>
    <a:lvl5pPr marL="7972105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5pPr>
    <a:lvl6pPr marL="9965131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6pPr>
    <a:lvl7pPr marL="11958157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7pPr>
    <a:lvl8pPr marL="13951184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8pPr>
    <a:lvl9pPr marL="15944210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31" userDrawn="1">
          <p15:clr>
            <a:srgbClr val="A4A3A4"/>
          </p15:clr>
        </p15:guide>
        <p15:guide id="2" pos="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9900"/>
    <a:srgbClr val="FFC000"/>
    <a:srgbClr val="706F6F"/>
    <a:srgbClr val="929291"/>
    <a:srgbClr val="E45252"/>
    <a:srgbClr val="454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71" autoAdjust="0"/>
    <p:restoredTop sz="96921" autoAdjust="0"/>
  </p:normalViewPr>
  <p:slideViewPr>
    <p:cSldViewPr snapToGrid="0">
      <p:cViewPr>
        <p:scale>
          <a:sx n="55" d="100"/>
          <a:sy n="55" d="100"/>
        </p:scale>
        <p:origin x="-1554" y="-5598"/>
      </p:cViewPr>
      <p:guideLst>
        <p:guide orient="horz" pos="22531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925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D993E-6665-4A5F-AAB1-B481B2B3E5D2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9EB41-B5C6-484D-937E-5D84D8F8C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15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2C6A-BFE0-41C1-AF0C-3F53F273866B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4CDB-A227-45A5-8952-4821E862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1pPr>
    <a:lvl2pPr marL="1993026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2pPr>
    <a:lvl3pPr marL="3986052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3pPr>
    <a:lvl4pPr marL="5979079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4pPr>
    <a:lvl5pPr marL="7972105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5pPr>
    <a:lvl6pPr marL="9965131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6pPr>
    <a:lvl7pPr marL="11958157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7pPr>
    <a:lvl8pPr marL="13951184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8pPr>
    <a:lvl9pPr marL="15944210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7D5BC88-D63F-40ED-8B3E-7B554DD03F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0" y="1439999"/>
            <a:ext cx="19800000" cy="2160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352591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1.wdp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8.sv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4.svg"/><Relationship Id="rId2" Type="http://schemas.openxmlformats.org/officeDocument/2006/relationships/theme" Target="../theme/theme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1.jpeg"/><Relationship Id="rId22" Type="http://schemas.openxmlformats.org/officeDocument/2006/relationships/image" Target="../media/image1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332491FB-A766-47CC-BB1D-A1E2BFD26016}"/>
              </a:ext>
            </a:extLst>
          </p:cNvPr>
          <p:cNvSpPr/>
          <p:nvPr userDrawn="1"/>
        </p:nvSpPr>
        <p:spPr>
          <a:xfrm>
            <a:off x="0" y="38115960"/>
            <a:ext cx="30275212" cy="4687804"/>
          </a:xfrm>
          <a:custGeom>
            <a:avLst/>
            <a:gdLst>
              <a:gd name="connsiteX0" fmla="*/ 6622705 w 30275212"/>
              <a:gd name="connsiteY0" fmla="*/ 764 h 4687804"/>
              <a:gd name="connsiteX1" fmla="*/ 30275212 w 30275212"/>
              <a:gd name="connsiteY1" fmla="*/ 777136 h 4687804"/>
              <a:gd name="connsiteX2" fmla="*/ 30275212 w 30275212"/>
              <a:gd name="connsiteY2" fmla="*/ 2026932 h 4687804"/>
              <a:gd name="connsiteX3" fmla="*/ 30275212 w 30275212"/>
              <a:gd name="connsiteY3" fmla="*/ 2971080 h 4687804"/>
              <a:gd name="connsiteX4" fmla="*/ 30275212 w 30275212"/>
              <a:gd name="connsiteY4" fmla="*/ 3200008 h 4687804"/>
              <a:gd name="connsiteX5" fmla="*/ 30275212 w 30275212"/>
              <a:gd name="connsiteY5" fmla="*/ 3238368 h 4687804"/>
              <a:gd name="connsiteX6" fmla="*/ 30275212 w 30275212"/>
              <a:gd name="connsiteY6" fmla="*/ 3247804 h 4687804"/>
              <a:gd name="connsiteX7" fmla="*/ 30275212 w 30275212"/>
              <a:gd name="connsiteY7" fmla="*/ 3776180 h 4687804"/>
              <a:gd name="connsiteX8" fmla="*/ 30275212 w 30275212"/>
              <a:gd name="connsiteY8" fmla="*/ 4687804 h 4687804"/>
              <a:gd name="connsiteX9" fmla="*/ 0 w 30275212"/>
              <a:gd name="connsiteY9" fmla="*/ 4687804 h 4687804"/>
              <a:gd name="connsiteX10" fmla="*/ 0 w 30275212"/>
              <a:gd name="connsiteY10" fmla="*/ 3776180 h 4687804"/>
              <a:gd name="connsiteX11" fmla="*/ 0 w 30275212"/>
              <a:gd name="connsiteY11" fmla="*/ 3247804 h 4687804"/>
              <a:gd name="connsiteX12" fmla="*/ 0 w 30275212"/>
              <a:gd name="connsiteY12" fmla="*/ 3238368 h 4687804"/>
              <a:gd name="connsiteX13" fmla="*/ 0 w 30275212"/>
              <a:gd name="connsiteY13" fmla="*/ 2971080 h 4687804"/>
              <a:gd name="connsiteX14" fmla="*/ 0 w 30275212"/>
              <a:gd name="connsiteY14" fmla="*/ 2026932 h 4687804"/>
              <a:gd name="connsiteX15" fmla="*/ 0 w 30275212"/>
              <a:gd name="connsiteY15" fmla="*/ 777136 h 4687804"/>
              <a:gd name="connsiteX16" fmla="*/ 6622705 w 30275212"/>
              <a:gd name="connsiteY16" fmla="*/ 764 h 468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275212" h="4687804">
                <a:moveTo>
                  <a:pt x="6622705" y="764"/>
                </a:moveTo>
                <a:cubicBezTo>
                  <a:pt x="14506873" y="54164"/>
                  <a:pt x="22391044" y="2880324"/>
                  <a:pt x="30275212" y="777136"/>
                </a:cubicBezTo>
                <a:lnTo>
                  <a:pt x="30275212" y="2026932"/>
                </a:lnTo>
                <a:lnTo>
                  <a:pt x="30275212" y="2971080"/>
                </a:lnTo>
                <a:lnTo>
                  <a:pt x="30275212" y="3200008"/>
                </a:lnTo>
                <a:lnTo>
                  <a:pt x="30275212" y="3238368"/>
                </a:lnTo>
                <a:lnTo>
                  <a:pt x="30275212" y="3247804"/>
                </a:lnTo>
                <a:lnTo>
                  <a:pt x="30275212" y="3776180"/>
                </a:lnTo>
                <a:lnTo>
                  <a:pt x="30275212" y="4687804"/>
                </a:lnTo>
                <a:lnTo>
                  <a:pt x="0" y="4687804"/>
                </a:lnTo>
                <a:lnTo>
                  <a:pt x="0" y="3776180"/>
                </a:lnTo>
                <a:lnTo>
                  <a:pt x="0" y="3247804"/>
                </a:lnTo>
                <a:lnTo>
                  <a:pt x="0" y="3238368"/>
                </a:lnTo>
                <a:lnTo>
                  <a:pt x="0" y="2971080"/>
                </a:lnTo>
                <a:lnTo>
                  <a:pt x="0" y="2026932"/>
                </a:lnTo>
                <a:lnTo>
                  <a:pt x="0" y="777136"/>
                </a:lnTo>
                <a:cubicBezTo>
                  <a:pt x="2207569" y="188244"/>
                  <a:pt x="4415137" y="-14188"/>
                  <a:pt x="6622705" y="76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Wave 72">
            <a:extLst>
              <a:ext uri="{FF2B5EF4-FFF2-40B4-BE49-F238E27FC236}">
                <a16:creationId xmlns="" xmlns:a16="http://schemas.microsoft.com/office/drawing/2014/main" id="{4D310DD8-4112-4D0F-BAE3-F2431F8E16C0}"/>
              </a:ext>
            </a:extLst>
          </p:cNvPr>
          <p:cNvSpPr/>
          <p:nvPr userDrawn="1"/>
        </p:nvSpPr>
        <p:spPr>
          <a:xfrm flipH="1" flipV="1">
            <a:off x="0" y="36292320"/>
            <a:ext cx="30275213" cy="1800000"/>
          </a:xfrm>
          <a:prstGeom prst="wave">
            <a:avLst>
              <a:gd name="adj1" fmla="val 20000"/>
              <a:gd name="adj2" fmla="val 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0E1C3F1D-4C10-4AB8-8D85-6C82372AF056}"/>
              </a:ext>
            </a:extLst>
          </p:cNvPr>
          <p:cNvGrpSpPr/>
          <p:nvPr userDrawn="1"/>
        </p:nvGrpSpPr>
        <p:grpSpPr>
          <a:xfrm>
            <a:off x="0" y="0"/>
            <a:ext cx="30275213" cy="5040000"/>
            <a:chOff x="0" y="-1"/>
            <a:chExt cx="30275213" cy="2880000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7A83A6A1-A99C-4CF8-9E4F-B8A375F351E1}"/>
                </a:ext>
              </a:extLst>
            </p:cNvPr>
            <p:cNvSpPr/>
            <p:nvPr userDrawn="1"/>
          </p:nvSpPr>
          <p:spPr>
            <a:xfrm>
              <a:off x="0" y="0"/>
              <a:ext cx="30275213" cy="144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Wave 39">
              <a:extLst>
                <a:ext uri="{FF2B5EF4-FFF2-40B4-BE49-F238E27FC236}">
                  <a16:creationId xmlns="" xmlns:a16="http://schemas.microsoft.com/office/drawing/2014/main" id="{56DAFFCE-E6EC-4F3F-9038-DE60F7D499A4}"/>
                </a:ext>
              </a:extLst>
            </p:cNvPr>
            <p:cNvSpPr/>
            <p:nvPr userDrawn="1"/>
          </p:nvSpPr>
          <p:spPr>
            <a:xfrm>
              <a:off x="0" y="-1"/>
              <a:ext cx="30275213" cy="2880000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1ED34A5-98C7-4879-893A-92BD242FB9D9}"/>
              </a:ext>
            </a:extLst>
          </p:cNvPr>
          <p:cNvGrpSpPr/>
          <p:nvPr userDrawn="1"/>
        </p:nvGrpSpPr>
        <p:grpSpPr>
          <a:xfrm>
            <a:off x="2160000" y="1440000"/>
            <a:ext cx="4320000" cy="4320000"/>
            <a:chOff x="2160000" y="1440000"/>
            <a:chExt cx="4320000" cy="4320000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E0BA86CA-56D1-4E0B-9F6C-312F3E387E65}"/>
                </a:ext>
              </a:extLst>
            </p:cNvPr>
            <p:cNvSpPr/>
            <p:nvPr userDrawn="1"/>
          </p:nvSpPr>
          <p:spPr>
            <a:xfrm>
              <a:off x="2160000" y="1440000"/>
              <a:ext cx="4320000" cy="43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A close up of a logo&#10;&#10;Description generated with very high confidence">
              <a:extLst>
                <a:ext uri="{FF2B5EF4-FFF2-40B4-BE49-F238E27FC236}">
                  <a16:creationId xmlns="" xmlns:a16="http://schemas.microsoft.com/office/drawing/2014/main" id="{6F32608B-D018-464C-BE67-BBAF91F107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8" t="11013" r="13076" b="10954"/>
            <a:stretch/>
          </p:blipFill>
          <p:spPr>
            <a:xfrm>
              <a:off x="2729582" y="2370817"/>
              <a:ext cx="3185594" cy="246026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A5FF522-B2EE-4FB1-BF50-A05609C0AD63}"/>
              </a:ext>
            </a:extLst>
          </p:cNvPr>
          <p:cNvGrpSpPr/>
          <p:nvPr userDrawn="1"/>
        </p:nvGrpSpPr>
        <p:grpSpPr>
          <a:xfrm>
            <a:off x="24770904" y="37947580"/>
            <a:ext cx="1800000" cy="1800000"/>
            <a:chOff x="24649997" y="39770520"/>
            <a:chExt cx="1800000" cy="1800000"/>
          </a:xfrm>
        </p:grpSpPr>
        <p:sp>
          <p:nvSpPr>
            <p:cNvPr id="170" name="Oval 169">
              <a:extLst>
                <a:ext uri="{FF2B5EF4-FFF2-40B4-BE49-F238E27FC236}">
                  <a16:creationId xmlns="" xmlns:a16="http://schemas.microsoft.com/office/drawing/2014/main" id="{9E697948-FD76-4754-8F91-959EF4F245DC}"/>
                </a:ext>
              </a:extLst>
            </p:cNvPr>
            <p:cNvSpPr/>
            <p:nvPr userDrawn="1"/>
          </p:nvSpPr>
          <p:spPr>
            <a:xfrm>
              <a:off x="24649997" y="39770520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9" name="Picture 158">
              <a:extLst>
                <a:ext uri="{FF2B5EF4-FFF2-40B4-BE49-F238E27FC236}">
                  <a16:creationId xmlns="" xmlns:a16="http://schemas.microsoft.com/office/drawing/2014/main" id="{314223DF-6E25-494A-BE3B-8E7859BE77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4649997" y="40423020"/>
              <a:ext cx="1800000" cy="495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3FE08A4-7FF3-4413-B14C-10DEDE3C1CFF}"/>
              </a:ext>
            </a:extLst>
          </p:cNvPr>
          <p:cNvGrpSpPr/>
          <p:nvPr userDrawn="1"/>
        </p:nvGrpSpPr>
        <p:grpSpPr>
          <a:xfrm>
            <a:off x="12765470" y="37258792"/>
            <a:ext cx="1800000" cy="1800000"/>
            <a:chOff x="13079989" y="39304470"/>
            <a:chExt cx="1800000" cy="1800000"/>
          </a:xfrm>
        </p:grpSpPr>
        <p:sp>
          <p:nvSpPr>
            <p:cNvPr id="173" name="Oval 172">
              <a:extLst>
                <a:ext uri="{FF2B5EF4-FFF2-40B4-BE49-F238E27FC236}">
                  <a16:creationId xmlns="" xmlns:a16="http://schemas.microsoft.com/office/drawing/2014/main" id="{22864780-8F82-4805-B429-F25AA7F1C995}"/>
                </a:ext>
              </a:extLst>
            </p:cNvPr>
            <p:cNvSpPr/>
            <p:nvPr userDrawn="1"/>
          </p:nvSpPr>
          <p:spPr>
            <a:xfrm>
              <a:off x="13079989" y="39304470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60" name="Immagine 1">
              <a:extLst>
                <a:ext uri="{FF2B5EF4-FFF2-40B4-BE49-F238E27FC236}">
                  <a16:creationId xmlns="" xmlns:a16="http://schemas.microsoft.com/office/drawing/2014/main" id="{0E29492F-041B-4164-AA3C-7D06AAA7B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259989" y="39890898"/>
              <a:ext cx="1440000" cy="6271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AA259DF-7445-4D03-8C85-8791880A5C07}"/>
              </a:ext>
            </a:extLst>
          </p:cNvPr>
          <p:cNvGrpSpPr/>
          <p:nvPr userDrawn="1"/>
        </p:nvGrpSpPr>
        <p:grpSpPr>
          <a:xfrm>
            <a:off x="10500376" y="37059936"/>
            <a:ext cx="1800000" cy="1800000"/>
            <a:chOff x="10873988" y="39159540"/>
            <a:chExt cx="1800000" cy="1800000"/>
          </a:xfrm>
        </p:grpSpPr>
        <p:sp>
          <p:nvSpPr>
            <p:cNvPr id="178" name="Oval 177">
              <a:extLst>
                <a:ext uri="{FF2B5EF4-FFF2-40B4-BE49-F238E27FC236}">
                  <a16:creationId xmlns="" xmlns:a16="http://schemas.microsoft.com/office/drawing/2014/main" id="{9E46EB32-9FD8-4371-97EC-B2D45BC917AB}"/>
                </a:ext>
              </a:extLst>
            </p:cNvPr>
            <p:cNvSpPr/>
            <p:nvPr userDrawn="1"/>
          </p:nvSpPr>
          <p:spPr>
            <a:xfrm>
              <a:off x="10873988" y="39159540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61" name="image01.png" descr="Image">
              <a:extLst>
                <a:ext uri="{FF2B5EF4-FFF2-40B4-BE49-F238E27FC236}">
                  <a16:creationId xmlns="" xmlns:a16="http://schemas.microsoft.com/office/drawing/2014/main" id="{930DD094-C4A4-4D91-BFBE-9EAA25E6C2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>
            <a:xfrm>
              <a:off x="10873988" y="39790801"/>
              <a:ext cx="1800000" cy="537478"/>
            </a:xfrm>
            <a:prstGeom prst="rect">
              <a:avLst/>
            </a:prstGeom>
            <a:ln/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07ED8A8-5B28-46EE-B430-A7513EF70775}"/>
              </a:ext>
            </a:extLst>
          </p:cNvPr>
          <p:cNvGrpSpPr/>
          <p:nvPr userDrawn="1"/>
        </p:nvGrpSpPr>
        <p:grpSpPr>
          <a:xfrm>
            <a:off x="5970188" y="36853174"/>
            <a:ext cx="1800000" cy="1800000"/>
            <a:chOff x="15465991" y="39470550"/>
            <a:chExt cx="1800000" cy="1800000"/>
          </a:xfrm>
        </p:grpSpPr>
        <p:sp>
          <p:nvSpPr>
            <p:cNvPr id="175" name="Oval 174">
              <a:extLst>
                <a:ext uri="{FF2B5EF4-FFF2-40B4-BE49-F238E27FC236}">
                  <a16:creationId xmlns="" xmlns:a16="http://schemas.microsoft.com/office/drawing/2014/main" id="{CC4B3C2F-9F28-40F7-96A9-53980CBC33B3}"/>
                </a:ext>
              </a:extLst>
            </p:cNvPr>
            <p:cNvSpPr/>
            <p:nvPr userDrawn="1"/>
          </p:nvSpPr>
          <p:spPr>
            <a:xfrm>
              <a:off x="15465991" y="39470550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62" name="Imagen 6" descr="Azcom logo">
              <a:extLst>
                <a:ext uri="{FF2B5EF4-FFF2-40B4-BE49-F238E27FC236}">
                  <a16:creationId xmlns="" xmlns:a16="http://schemas.microsoft.com/office/drawing/2014/main" id="{B884C3FB-231C-4D55-BB8A-BB0E494B8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5991" y="40057028"/>
              <a:ext cx="1800000" cy="6270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8C84A07-3A25-4967-8867-CB3D8A5A8B46}"/>
              </a:ext>
            </a:extLst>
          </p:cNvPr>
          <p:cNvGrpSpPr/>
          <p:nvPr userDrawn="1"/>
        </p:nvGrpSpPr>
        <p:grpSpPr>
          <a:xfrm>
            <a:off x="8235282" y="36935039"/>
            <a:ext cx="1800000" cy="1800000"/>
            <a:chOff x="8420727" y="38962200"/>
            <a:chExt cx="1800000" cy="1800000"/>
          </a:xfrm>
        </p:grpSpPr>
        <p:sp>
          <p:nvSpPr>
            <p:cNvPr id="174" name="Oval 173">
              <a:extLst>
                <a:ext uri="{FF2B5EF4-FFF2-40B4-BE49-F238E27FC236}">
                  <a16:creationId xmlns="" xmlns:a16="http://schemas.microsoft.com/office/drawing/2014/main" id="{A66C1341-FEF2-4754-B967-DDC6508842D3}"/>
                </a:ext>
              </a:extLst>
            </p:cNvPr>
            <p:cNvSpPr/>
            <p:nvPr userDrawn="1"/>
          </p:nvSpPr>
          <p:spPr>
            <a:xfrm>
              <a:off x="8420727" y="38962200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63" name="Picture 162" descr="Image result for ericsson logo">
              <a:extLst>
                <a:ext uri="{FF2B5EF4-FFF2-40B4-BE49-F238E27FC236}">
                  <a16:creationId xmlns="" xmlns:a16="http://schemas.microsoft.com/office/drawing/2014/main" id="{0721190F-6AF5-4FD1-BB50-EEFC8F027F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0727" y="39310711"/>
              <a:ext cx="1080000" cy="11029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0903A16-8C1C-43C4-BEE5-9A3AFB9843EB}"/>
              </a:ext>
            </a:extLst>
          </p:cNvPr>
          <p:cNvGrpSpPr/>
          <p:nvPr userDrawn="1"/>
        </p:nvGrpSpPr>
        <p:grpSpPr>
          <a:xfrm>
            <a:off x="17295658" y="37688584"/>
            <a:ext cx="2479964" cy="1800000"/>
            <a:chOff x="5970188" y="39103852"/>
            <a:chExt cx="2479964" cy="1800000"/>
          </a:xfrm>
        </p:grpSpPr>
        <p:sp>
          <p:nvSpPr>
            <p:cNvPr id="177" name="Oval 176">
              <a:extLst>
                <a:ext uri="{FF2B5EF4-FFF2-40B4-BE49-F238E27FC236}">
                  <a16:creationId xmlns="" xmlns:a16="http://schemas.microsoft.com/office/drawing/2014/main" id="{282368E0-47D3-4A40-8764-DD9C3F902999}"/>
                </a:ext>
              </a:extLst>
            </p:cNvPr>
            <p:cNvSpPr/>
            <p:nvPr userDrawn="1"/>
          </p:nvSpPr>
          <p:spPr>
            <a:xfrm>
              <a:off x="6310170" y="39103852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64" name="Picture 163">
              <a:extLst>
                <a:ext uri="{FF2B5EF4-FFF2-40B4-BE49-F238E27FC236}">
                  <a16:creationId xmlns="" xmlns:a16="http://schemas.microsoft.com/office/drawing/2014/main" id="{DED16135-5D56-4CC9-BA08-A6E7B5785FF9}"/>
                </a:ext>
              </a:extLst>
            </p:cNvPr>
            <p:cNvPicPr/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6" r="11696"/>
            <a:stretch/>
          </p:blipFill>
          <p:spPr bwMode="auto">
            <a:xfrm>
              <a:off x="5970188" y="39550882"/>
              <a:ext cx="2479964" cy="1046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01CCA29-0EF2-4BD2-9241-94FF409B6086}"/>
              </a:ext>
            </a:extLst>
          </p:cNvPr>
          <p:cNvGrpSpPr/>
          <p:nvPr userDrawn="1"/>
        </p:nvGrpSpPr>
        <p:grpSpPr>
          <a:xfrm>
            <a:off x="15030564" y="37468841"/>
            <a:ext cx="1800000" cy="1800000"/>
            <a:chOff x="17728363" y="39539280"/>
            <a:chExt cx="1800000" cy="1800000"/>
          </a:xfrm>
        </p:grpSpPr>
        <p:sp>
          <p:nvSpPr>
            <p:cNvPr id="172" name="Oval 171">
              <a:extLst>
                <a:ext uri="{FF2B5EF4-FFF2-40B4-BE49-F238E27FC236}">
                  <a16:creationId xmlns="" xmlns:a16="http://schemas.microsoft.com/office/drawing/2014/main" id="{CF9DA127-25E4-445A-8D1D-084D2A7F67DE}"/>
                </a:ext>
              </a:extLst>
            </p:cNvPr>
            <p:cNvSpPr/>
            <p:nvPr userDrawn="1"/>
          </p:nvSpPr>
          <p:spPr>
            <a:xfrm>
              <a:off x="17728363" y="39539280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65" name="Picture 164">
              <a:extLst>
                <a:ext uri="{FF2B5EF4-FFF2-40B4-BE49-F238E27FC236}">
                  <a16:creationId xmlns="" xmlns:a16="http://schemas.microsoft.com/office/drawing/2014/main" id="{0D4E942C-5E12-4E2C-9417-3400926DB6C9}"/>
                </a:ext>
              </a:extLst>
            </p:cNvPr>
            <p:cNvPicPr/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8363" y="40079280"/>
              <a:ext cx="1440000" cy="72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EF0C0A2-04FC-4B18-831C-528883D2C5C1}"/>
              </a:ext>
            </a:extLst>
          </p:cNvPr>
          <p:cNvGrpSpPr/>
          <p:nvPr userDrawn="1"/>
        </p:nvGrpSpPr>
        <p:grpSpPr>
          <a:xfrm>
            <a:off x="20240716" y="37917148"/>
            <a:ext cx="1800000" cy="1800000"/>
            <a:chOff x="20057994" y="39700230"/>
            <a:chExt cx="1800000" cy="1800000"/>
          </a:xfrm>
        </p:grpSpPr>
        <p:sp>
          <p:nvSpPr>
            <p:cNvPr id="171" name="Oval 170">
              <a:extLst>
                <a:ext uri="{FF2B5EF4-FFF2-40B4-BE49-F238E27FC236}">
                  <a16:creationId xmlns="" xmlns:a16="http://schemas.microsoft.com/office/drawing/2014/main" id="{F112C1F1-FB2E-46D4-A85E-D359D8E09BB6}"/>
                </a:ext>
              </a:extLst>
            </p:cNvPr>
            <p:cNvSpPr/>
            <p:nvPr userDrawn="1"/>
          </p:nvSpPr>
          <p:spPr>
            <a:xfrm>
              <a:off x="20057994" y="39700230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7" name="Picture 166" descr="http://www.globalsmartgridfederation.org/images/ITRIlogo.JPG">
              <a:extLst>
                <a:ext uri="{FF2B5EF4-FFF2-40B4-BE49-F238E27FC236}">
                  <a16:creationId xmlns="" xmlns:a16="http://schemas.microsoft.com/office/drawing/2014/main" id="{4A4B35E5-B74D-4534-A77C-DB09FE786E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7994" y="40316590"/>
              <a:ext cx="1800000" cy="567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C651129-E14B-43D4-BC14-A5338D51AC78}"/>
              </a:ext>
            </a:extLst>
          </p:cNvPr>
          <p:cNvGrpSpPr/>
          <p:nvPr userDrawn="1"/>
        </p:nvGrpSpPr>
        <p:grpSpPr>
          <a:xfrm>
            <a:off x="22505810" y="37963992"/>
            <a:ext cx="1800000" cy="1800000"/>
            <a:chOff x="22382181" y="39801000"/>
            <a:chExt cx="1800000" cy="1800000"/>
          </a:xfrm>
        </p:grpSpPr>
        <p:sp>
          <p:nvSpPr>
            <p:cNvPr id="176" name="Oval 175">
              <a:extLst>
                <a:ext uri="{FF2B5EF4-FFF2-40B4-BE49-F238E27FC236}">
                  <a16:creationId xmlns="" xmlns:a16="http://schemas.microsoft.com/office/drawing/2014/main" id="{0EC89C03-5100-4D6D-BAFC-18FB11EB2058}"/>
                </a:ext>
              </a:extLst>
            </p:cNvPr>
            <p:cNvSpPr/>
            <p:nvPr userDrawn="1"/>
          </p:nvSpPr>
          <p:spPr>
            <a:xfrm>
              <a:off x="22382181" y="39801000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68" name="Picture 167" descr="Image result for nctu logo">
              <a:extLst>
                <a:ext uri="{FF2B5EF4-FFF2-40B4-BE49-F238E27FC236}">
                  <a16:creationId xmlns="" xmlns:a16="http://schemas.microsoft.com/office/drawing/2014/main" id="{8A978307-5431-4A21-8A79-94E4B1126778}"/>
                </a:ext>
              </a:extLst>
            </p:cNvPr>
            <p:cNvPicPr>
              <a:picLocks/>
            </p:cNvPicPr>
            <p:nvPr userDrawn="1"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451" b="91549" l="9375" r="95536">
                          <a14:foregroundMark x1="91518" y1="20657" x2="91964" y2="21596"/>
                          <a14:foregroundMark x1="89732" y1="16901" x2="95536" y2="49296"/>
                          <a14:foregroundMark x1="95536" y1="49296" x2="92857" y2="61033"/>
                          <a14:foregroundMark x1="22768" y1="25352" x2="22768" y2="25352"/>
                          <a14:foregroundMark x1="33036" y1="35211" x2="33036" y2="35211"/>
                          <a14:foregroundMark x1="44196" y1="91080" x2="44196" y2="91080"/>
                          <a14:foregroundMark x1="48661" y1="91549" x2="48661" y2="91549"/>
                          <a14:foregroundMark x1="52679" y1="91549" x2="52679" y2="91549"/>
                          <a14:foregroundMark x1="48214" y1="21596" x2="48214" y2="21596"/>
                          <a14:foregroundMark x1="48661" y1="8451" x2="48661" y2="8451"/>
                          <a14:foregroundMark x1="26339" y1="54460" x2="26339" y2="54460"/>
                          <a14:foregroundMark x1="41964" y1="78404" x2="41964" y2="78404"/>
                          <a14:foregroundMark x1="33036" y1="40845" x2="33036" y2="40845"/>
                          <a14:foregroundMark x1="55804" y1="91549" x2="55804" y2="91549"/>
                          <a14:backgroundMark x1="78571" y1="10329" x2="78571" y2="103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2181" y="39981000"/>
              <a:ext cx="1440000" cy="144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AC1B0EE-F843-4EA5-AE49-DCD1A315567F}"/>
              </a:ext>
            </a:extLst>
          </p:cNvPr>
          <p:cNvGrpSpPr/>
          <p:nvPr userDrawn="1"/>
        </p:nvGrpSpPr>
        <p:grpSpPr>
          <a:xfrm>
            <a:off x="1440000" y="37056192"/>
            <a:ext cx="1800000" cy="1800000"/>
            <a:chOff x="1440000" y="39122972"/>
            <a:chExt cx="1800000" cy="1800000"/>
          </a:xfrm>
        </p:grpSpPr>
        <p:sp>
          <p:nvSpPr>
            <p:cNvPr id="199" name="Oval 198">
              <a:extLst>
                <a:ext uri="{FF2B5EF4-FFF2-40B4-BE49-F238E27FC236}">
                  <a16:creationId xmlns="" xmlns:a16="http://schemas.microsoft.com/office/drawing/2014/main" id="{5833EC06-3296-4988-9230-1E371FCCB267}"/>
                </a:ext>
              </a:extLst>
            </p:cNvPr>
            <p:cNvSpPr/>
            <p:nvPr userDrawn="1"/>
          </p:nvSpPr>
          <p:spPr>
            <a:xfrm>
              <a:off x="1440000" y="39122972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96" name="Picture 2" descr="https://europa.eu/european-union/sites/europaeu/files/docs/body/flag_yellow_high.jpg">
              <a:extLst>
                <a:ext uri="{FF2B5EF4-FFF2-40B4-BE49-F238E27FC236}">
                  <a16:creationId xmlns="" xmlns:a16="http://schemas.microsoft.com/office/drawing/2014/main" id="{E95F1F68-AA3F-4ACB-B325-78C4C83767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000" y="39662805"/>
              <a:ext cx="1080000" cy="720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4D55B04-C2F8-4862-82D4-E2AC3EBA5487}"/>
              </a:ext>
            </a:extLst>
          </p:cNvPr>
          <p:cNvGrpSpPr/>
          <p:nvPr userDrawn="1"/>
        </p:nvGrpSpPr>
        <p:grpSpPr>
          <a:xfrm>
            <a:off x="27036000" y="37765668"/>
            <a:ext cx="1800000" cy="1800000"/>
            <a:chOff x="27036000" y="39633156"/>
            <a:chExt cx="1800000" cy="1800000"/>
          </a:xfrm>
        </p:grpSpPr>
        <p:sp>
          <p:nvSpPr>
            <p:cNvPr id="202" name="Oval 201">
              <a:extLst>
                <a:ext uri="{FF2B5EF4-FFF2-40B4-BE49-F238E27FC236}">
                  <a16:creationId xmlns="" xmlns:a16="http://schemas.microsoft.com/office/drawing/2014/main" id="{BD13463A-0E93-4432-A7C8-EBF4753301C4}"/>
                </a:ext>
              </a:extLst>
            </p:cNvPr>
            <p:cNvSpPr/>
            <p:nvPr userDrawn="1"/>
          </p:nvSpPr>
          <p:spPr>
            <a:xfrm>
              <a:off x="27036000" y="39633156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026" name="Picture 2" descr="https://upload.wikimedia.org/wikipedia/commons/thumb/7/72/Flag_of_the_Republic_of_China.svg/1024px-Flag_of_the_Republic_of_China.svg.png">
              <a:extLst>
                <a:ext uri="{FF2B5EF4-FFF2-40B4-BE49-F238E27FC236}">
                  <a16:creationId xmlns="" xmlns:a16="http://schemas.microsoft.com/office/drawing/2014/main" id="{AD1A73D2-0095-4F6B-BE9D-3C628DCC988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6000" y="40172982"/>
              <a:ext cx="1080000" cy="720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F96BC2A8-A9A5-4CB4-A723-7F7AC62F4550}"/>
              </a:ext>
            </a:extLst>
          </p:cNvPr>
          <p:cNvGrpSpPr/>
          <p:nvPr userDrawn="1"/>
        </p:nvGrpSpPr>
        <p:grpSpPr>
          <a:xfrm>
            <a:off x="10565280" y="39619800"/>
            <a:ext cx="5950636" cy="720000"/>
            <a:chOff x="20599144" y="41765639"/>
            <a:chExt cx="5950636" cy="720000"/>
          </a:xfrm>
        </p:grpSpPr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86C23DC3-9239-4C71-877C-5C5411A5EF85}"/>
                </a:ext>
              </a:extLst>
            </p:cNvPr>
            <p:cNvGrpSpPr/>
            <p:nvPr userDrawn="1"/>
          </p:nvGrpSpPr>
          <p:grpSpPr>
            <a:xfrm>
              <a:off x="20599144" y="41765639"/>
              <a:ext cx="671337" cy="720000"/>
              <a:chOff x="20870981" y="9162990"/>
              <a:chExt cx="1440000" cy="1440000"/>
            </a:xfrm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19BE394B-1899-436B-B6FD-D939368632AD}"/>
                  </a:ext>
                </a:extLst>
              </p:cNvPr>
              <p:cNvSpPr/>
              <p:nvPr userDrawn="1"/>
            </p:nvSpPr>
            <p:spPr>
              <a:xfrm>
                <a:off x="20870981" y="9162990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Graphic 25">
                <a:extLst>
                  <a:ext uri="{FF2B5EF4-FFF2-40B4-BE49-F238E27FC236}">
                    <a16:creationId xmlns="" xmlns:a16="http://schemas.microsoft.com/office/drawing/2014/main" id="{C335AFAC-BB67-4594-BDA0-839689586F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1050981" y="9342990"/>
                <a:ext cx="1080000" cy="1080000"/>
              </a:xfrm>
              <a:prstGeom prst="rect">
                <a:avLst/>
              </a:prstGeom>
            </p:spPr>
          </p:pic>
        </p:grp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4CB519D2-DB27-451A-BC62-592BB03D408E}"/>
                </a:ext>
              </a:extLst>
            </p:cNvPr>
            <p:cNvSpPr/>
            <p:nvPr userDrawn="1"/>
          </p:nvSpPr>
          <p:spPr>
            <a:xfrm>
              <a:off x="21451294" y="41765639"/>
              <a:ext cx="5098486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3200" dirty="0"/>
                <a:t>www.linkedin.com/in/5g-coral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0F956440-0899-4986-A16A-D1B583DE0531}"/>
              </a:ext>
            </a:extLst>
          </p:cNvPr>
          <p:cNvGrpSpPr/>
          <p:nvPr userDrawn="1"/>
        </p:nvGrpSpPr>
        <p:grpSpPr>
          <a:xfrm>
            <a:off x="1714320" y="39619800"/>
            <a:ext cx="3118496" cy="720000"/>
            <a:chOff x="3728558" y="41435244"/>
            <a:chExt cx="3118496" cy="720000"/>
          </a:xfrm>
        </p:grpSpPr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C57D60E7-9404-4AB6-8C25-4F84364FA89C}"/>
                </a:ext>
              </a:extLst>
            </p:cNvPr>
            <p:cNvGrpSpPr/>
            <p:nvPr userDrawn="1"/>
          </p:nvGrpSpPr>
          <p:grpSpPr>
            <a:xfrm>
              <a:off x="3728558" y="41435244"/>
              <a:ext cx="720000" cy="720000"/>
              <a:chOff x="22040836" y="6730811"/>
              <a:chExt cx="1440000" cy="1440000"/>
            </a:xfrm>
          </p:grpSpPr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BABF2567-F0C5-407A-A593-AD3DE72B2E41}"/>
                  </a:ext>
                </a:extLst>
              </p:cNvPr>
              <p:cNvSpPr/>
              <p:nvPr userDrawn="1"/>
            </p:nvSpPr>
            <p:spPr>
              <a:xfrm>
                <a:off x="22040836" y="6730811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Graphic 33" descr="World">
                <a:extLst>
                  <a:ext uri="{FF2B5EF4-FFF2-40B4-BE49-F238E27FC236}">
                    <a16:creationId xmlns="" xmlns:a16="http://schemas.microsoft.com/office/drawing/2014/main" id="{596547C2-5AEC-450F-99AA-03556817D1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22220836" y="6910811"/>
                <a:ext cx="1080000" cy="1080000"/>
              </a:xfrm>
              <a:prstGeom prst="rect">
                <a:avLst/>
              </a:prstGeom>
            </p:spPr>
          </p:pic>
        </p:grp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45C5BF45-D506-4722-8D23-4674D89EED0F}"/>
                </a:ext>
              </a:extLst>
            </p:cNvPr>
            <p:cNvSpPr/>
            <p:nvPr userDrawn="1"/>
          </p:nvSpPr>
          <p:spPr>
            <a:xfrm>
              <a:off x="4743820" y="41435244"/>
              <a:ext cx="2103234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3200" dirty="0"/>
                <a:t>5g-coral.eu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45EA8323-2D78-483A-B6B7-6E514038E41A}"/>
              </a:ext>
            </a:extLst>
          </p:cNvPr>
          <p:cNvGrpSpPr/>
          <p:nvPr userDrawn="1"/>
        </p:nvGrpSpPr>
        <p:grpSpPr>
          <a:xfrm>
            <a:off x="5195176" y="39619800"/>
            <a:ext cx="5007745" cy="720000"/>
            <a:chOff x="10299572" y="41771278"/>
            <a:chExt cx="5007745" cy="720000"/>
          </a:xfrm>
        </p:grpSpPr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152DFDAE-5431-4FE3-A834-44EAABCB7C0B}"/>
                </a:ext>
              </a:extLst>
            </p:cNvPr>
            <p:cNvGrpSpPr/>
            <p:nvPr userDrawn="1"/>
          </p:nvGrpSpPr>
          <p:grpSpPr>
            <a:xfrm>
              <a:off x="10299572" y="41771278"/>
              <a:ext cx="720000" cy="720000"/>
              <a:chOff x="18814108" y="8273280"/>
              <a:chExt cx="1440000" cy="1440000"/>
            </a:xfrm>
          </p:grpSpPr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4EB780D2-0E04-4B38-9A99-D11F0D79A44D}"/>
                  </a:ext>
                </a:extLst>
              </p:cNvPr>
              <p:cNvSpPr/>
              <p:nvPr userDrawn="1"/>
            </p:nvSpPr>
            <p:spPr>
              <a:xfrm>
                <a:off x="18814108" y="8273280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Graphic 27">
                <a:extLst>
                  <a:ext uri="{FF2B5EF4-FFF2-40B4-BE49-F238E27FC236}">
                    <a16:creationId xmlns="" xmlns:a16="http://schemas.microsoft.com/office/drawing/2014/main" id="{CF165C1E-28E9-41D2-AAEF-93F5C9AC43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18994108" y="8453280"/>
                <a:ext cx="1080000" cy="1080000"/>
              </a:xfrm>
              <a:prstGeom prst="rect">
                <a:avLst/>
              </a:prstGeom>
            </p:spPr>
          </p:pic>
        </p:grp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82E728CB-E1E7-4529-8433-190AAD44BA48}"/>
                </a:ext>
              </a:extLst>
            </p:cNvPr>
            <p:cNvSpPr/>
            <p:nvPr userDrawn="1"/>
          </p:nvSpPr>
          <p:spPr>
            <a:xfrm>
              <a:off x="11259950" y="41771278"/>
              <a:ext cx="4047367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3200" dirty="0"/>
                <a:t>twitter.com/5G_CORAL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12C59C3-15AB-4B18-86E2-7F897BD3CA40}"/>
              </a:ext>
            </a:extLst>
          </p:cNvPr>
          <p:cNvGrpSpPr/>
          <p:nvPr userDrawn="1"/>
        </p:nvGrpSpPr>
        <p:grpSpPr>
          <a:xfrm>
            <a:off x="3705094" y="36855462"/>
            <a:ext cx="1800000" cy="1800000"/>
            <a:chOff x="3705094" y="38455662"/>
            <a:chExt cx="1800000" cy="1800000"/>
          </a:xfrm>
        </p:grpSpPr>
        <p:sp>
          <p:nvSpPr>
            <p:cNvPr id="169" name="Oval 168">
              <a:extLst>
                <a:ext uri="{FF2B5EF4-FFF2-40B4-BE49-F238E27FC236}">
                  <a16:creationId xmlns="" xmlns:a16="http://schemas.microsoft.com/office/drawing/2014/main" id="{DAEF7E5D-AE36-4343-9465-C085D10FE3CA}"/>
                </a:ext>
              </a:extLst>
            </p:cNvPr>
            <p:cNvSpPr/>
            <p:nvPr userDrawn="1"/>
          </p:nvSpPr>
          <p:spPr>
            <a:xfrm>
              <a:off x="3705094" y="38455662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close up of a logo&#10;&#10;Description generated with very high confidence">
              <a:extLst>
                <a:ext uri="{FF2B5EF4-FFF2-40B4-BE49-F238E27FC236}">
                  <a16:creationId xmlns="" xmlns:a16="http://schemas.microsoft.com/office/drawing/2014/main" id="{3C057201-0C03-46A6-A15E-06CFF7D175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094" y="38725662"/>
              <a:ext cx="1260000" cy="1260000"/>
            </a:xfrm>
            <a:prstGeom prst="rect">
              <a:avLst/>
            </a:prstGeom>
          </p:spPr>
        </p:pic>
      </p:grp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63D72BC5-DC92-482A-8E67-F5D4532577AB}"/>
              </a:ext>
            </a:extLst>
          </p:cNvPr>
          <p:cNvSpPr/>
          <p:nvPr userDrawn="1"/>
        </p:nvSpPr>
        <p:spPr>
          <a:xfrm>
            <a:off x="8177340" y="40738910"/>
            <a:ext cx="2655589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l"/>
            <a:r>
              <a:rPr lang="en-GB" sz="3200" b="1" dirty="0">
                <a:solidFill>
                  <a:schemeClr val="bg1"/>
                </a:solidFill>
              </a:rPr>
              <a:t>Cost: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GB" sz="3200" dirty="0">
                <a:solidFill>
                  <a:schemeClr val="bg1"/>
                </a:solidFill>
              </a:rPr>
              <a:t>3.856.973,75€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3770363-DEDB-442F-9C3A-A1AB127CD2C4}"/>
              </a:ext>
            </a:extLst>
          </p:cNvPr>
          <p:cNvSpPr/>
          <p:nvPr userDrawn="1"/>
        </p:nvSpPr>
        <p:spPr>
          <a:xfrm>
            <a:off x="19815951" y="40738910"/>
            <a:ext cx="9014804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l"/>
            <a:r>
              <a:rPr lang="en-GB" sz="3200" b="1" dirty="0">
                <a:solidFill>
                  <a:schemeClr val="bg1"/>
                </a:solidFill>
              </a:rPr>
              <a:t>Technical Managers: </a:t>
            </a:r>
          </a:p>
          <a:p>
            <a:pPr algn="l"/>
            <a:r>
              <a:rPr lang="en-GB" sz="3200" dirty="0" err="1">
                <a:solidFill>
                  <a:schemeClr val="bg1"/>
                </a:solidFill>
              </a:rPr>
              <a:t>Dr.</a:t>
            </a:r>
            <a:r>
              <a:rPr lang="en-GB" sz="3200" dirty="0">
                <a:solidFill>
                  <a:schemeClr val="bg1"/>
                </a:solidFill>
              </a:rPr>
              <a:t> Alain Mourad (</a:t>
            </a:r>
            <a:r>
              <a:rPr lang="en-GB" sz="3200" i="1" dirty="0">
                <a:solidFill>
                  <a:schemeClr val="bg1"/>
                </a:solidFill>
              </a:rPr>
              <a:t>Interdigital Europe), </a:t>
            </a:r>
            <a:r>
              <a:rPr lang="en-GB" sz="3200" dirty="0" err="1">
                <a:solidFill>
                  <a:schemeClr val="bg1"/>
                </a:solidFill>
              </a:rPr>
              <a:t>Dr.</a:t>
            </a:r>
            <a:r>
              <a:rPr lang="en-GB" sz="3200" dirty="0">
                <a:solidFill>
                  <a:schemeClr val="bg1"/>
                </a:solidFill>
              </a:rPr>
              <a:t> Tony Do (</a:t>
            </a:r>
            <a:r>
              <a:rPr lang="en-GB" sz="3200" i="1" dirty="0">
                <a:solidFill>
                  <a:schemeClr val="bg1"/>
                </a:solidFill>
              </a:rPr>
              <a:t>ITRI)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55B7BC88-F39B-414C-A8A0-39D16176720D}"/>
              </a:ext>
            </a:extLst>
          </p:cNvPr>
          <p:cNvSpPr/>
          <p:nvPr userDrawn="1"/>
        </p:nvSpPr>
        <p:spPr>
          <a:xfrm>
            <a:off x="12652188" y="40738910"/>
            <a:ext cx="5344504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l"/>
            <a:r>
              <a:rPr lang="en-GB" sz="3200" b="1" dirty="0">
                <a:solidFill>
                  <a:schemeClr val="bg1"/>
                </a:solidFill>
              </a:rPr>
              <a:t>Coordinator: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GB" sz="3200" dirty="0" err="1">
                <a:solidFill>
                  <a:schemeClr val="bg1"/>
                </a:solidFill>
              </a:rPr>
              <a:t>Dr.</a:t>
            </a:r>
            <a:r>
              <a:rPr lang="en-GB" sz="3200" dirty="0">
                <a:solidFill>
                  <a:schemeClr val="bg1"/>
                </a:solidFill>
              </a:rPr>
              <a:t> Antonio de la Oliva (</a:t>
            </a:r>
            <a:r>
              <a:rPr lang="en-GB" sz="3200" i="1" dirty="0">
                <a:solidFill>
                  <a:schemeClr val="bg1"/>
                </a:solidFill>
              </a:rPr>
              <a:t>UC3M)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EEDB4424-4C6B-4F05-A5C7-7FD1F00A8E7A}"/>
              </a:ext>
            </a:extLst>
          </p:cNvPr>
          <p:cNvSpPr/>
          <p:nvPr userDrawn="1"/>
        </p:nvSpPr>
        <p:spPr>
          <a:xfrm>
            <a:off x="1622881" y="40738910"/>
            <a:ext cx="47352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l"/>
            <a:r>
              <a:rPr lang="en-GB" sz="3200" b="1" dirty="0">
                <a:solidFill>
                  <a:schemeClr val="bg1"/>
                </a:solidFill>
              </a:rPr>
              <a:t>Project lifetime: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GB" sz="3200" dirty="0">
                <a:solidFill>
                  <a:schemeClr val="bg1"/>
                </a:solidFill>
              </a:rPr>
              <a:t>01/09/2017 - 31/08/2019</a:t>
            </a:r>
          </a:p>
        </p:txBody>
      </p:sp>
    </p:spTree>
    <p:extLst>
      <p:ext uri="{BB962C8B-B14F-4D97-AF65-F5344CB8AC3E}">
        <p14:creationId xmlns:p14="http://schemas.microsoft.com/office/powerpoint/2010/main" val="177601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/>
  <p:txStyles>
    <p:titleStyle>
      <a:lvl1pPr algn="r" defTabSz="51435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7699D2-AF4C-4A1B-8B85-F4CAE9E807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95011" y="662286"/>
            <a:ext cx="23240448" cy="2160000"/>
          </a:xfrm>
        </p:spPr>
        <p:txBody>
          <a:bodyPr/>
          <a:lstStyle/>
          <a:p>
            <a:pPr algn="l"/>
            <a:r>
              <a:rPr lang="en-GB" sz="8800" dirty="0" smtClean="0"/>
              <a:t>Technology Uniqueness for </a:t>
            </a:r>
          </a:p>
          <a:p>
            <a:pPr algn="l"/>
            <a:r>
              <a:rPr lang="en-GB" sz="8800" dirty="0" smtClean="0"/>
              <a:t>Augmented Reality Live Navigation</a:t>
            </a:r>
            <a:endParaRPr lang="en-GB" sz="8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233069" y="6648606"/>
            <a:ext cx="24374776" cy="8925624"/>
            <a:chOff x="-9917352" y="10470911"/>
            <a:chExt cx="13802306" cy="8463933"/>
          </a:xfrm>
        </p:grpSpPr>
        <p:sp>
          <p:nvSpPr>
            <p:cNvPr id="24" name="Rectangle 23"/>
            <p:cNvSpPr/>
            <p:nvPr/>
          </p:nvSpPr>
          <p:spPr>
            <a:xfrm>
              <a:off x="-9626421" y="11326918"/>
              <a:ext cx="13313428" cy="693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just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endParaRPr lang="en-US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-9917352" y="10470911"/>
              <a:ext cx="13802306" cy="846393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0" indent="-1143000" algn="ctr">
                <a:buFont typeface="Arial" panose="020B0604020202020204" pitchFamily="34" charset="0"/>
                <a:buChar char="•"/>
              </a:pPr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4494729" y="7551307"/>
            <a:ext cx="2185145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6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Computation Offloading </a:t>
            </a:r>
            <a:r>
              <a:rPr lang="en-US" sz="6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Offloads the computation tasks of the end-devices/central cloud to the network edge</a:t>
            </a:r>
          </a:p>
          <a:p>
            <a:pPr marL="342900" marR="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6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Multi-RAT Localization </a:t>
            </a:r>
            <a:r>
              <a:rPr lang="en-US" sz="6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Locates the user using deployed iBeacon and edge image recognition.</a:t>
            </a:r>
          </a:p>
          <a:p>
            <a:pPr marL="342900" marR="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6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Distributed Computing</a:t>
            </a:r>
            <a:r>
              <a:rPr lang="en-US" sz="6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Utilizes the distributed nature of the Fog node to offload the load among Fog nodes to facilitate users without affecting the </a:t>
            </a:r>
            <a:r>
              <a:rPr lang="en-US" sz="6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QoS</a:t>
            </a:r>
            <a:r>
              <a:rPr lang="en-US" sz="6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46851" y="16766573"/>
            <a:ext cx="5172376" cy="37807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Ultra Low Networking Latency</a:t>
            </a:r>
            <a:endParaRPr lang="en-US" sz="4400" dirty="0"/>
          </a:p>
        </p:txBody>
      </p:sp>
      <p:sp>
        <p:nvSpPr>
          <p:cNvPr id="49" name="Rounded Rectangle 48"/>
          <p:cNvSpPr/>
          <p:nvPr/>
        </p:nvSpPr>
        <p:spPr>
          <a:xfrm>
            <a:off x="13077916" y="16824151"/>
            <a:ext cx="5023035" cy="369976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Lower </a:t>
            </a:r>
          </a:p>
          <a:p>
            <a:pPr algn="ctr"/>
            <a:r>
              <a:rPr lang="en-US" sz="4400" dirty="0" smtClean="0"/>
              <a:t>CAPEX and OPEX</a:t>
            </a:r>
            <a:endParaRPr lang="en-US" sz="4400" dirty="0"/>
          </a:p>
        </p:txBody>
      </p:sp>
      <p:sp>
        <p:nvSpPr>
          <p:cNvPr id="50" name="Rounded Rectangle 49"/>
          <p:cNvSpPr/>
          <p:nvPr/>
        </p:nvSpPr>
        <p:spPr>
          <a:xfrm>
            <a:off x="22259640" y="16824151"/>
            <a:ext cx="4678631" cy="372313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High </a:t>
            </a:r>
            <a:r>
              <a:rPr lang="en-US" altLang="zh-TW" sz="4400" dirty="0"/>
              <a:t>Duty </a:t>
            </a:r>
            <a:endParaRPr lang="en-US" altLang="zh-TW" sz="4400" dirty="0" smtClean="0"/>
          </a:p>
          <a:p>
            <a:pPr algn="ctr"/>
            <a:r>
              <a:rPr lang="en-US" altLang="zh-TW" sz="4400" dirty="0" smtClean="0"/>
              <a:t>Dist</a:t>
            </a:r>
            <a:r>
              <a:rPr lang="en-US" altLang="zh-TW" sz="4400" dirty="0"/>
              <a:t>. Computing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5946959" y="19630288"/>
            <a:ext cx="11846760" cy="8375001"/>
            <a:chOff x="1868319" y="25879829"/>
            <a:chExt cx="11846760" cy="837500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604198" y="24143950"/>
              <a:ext cx="8375001" cy="1184676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/>
            <a:srcRect r="1962"/>
            <a:stretch/>
          </p:blipFill>
          <p:spPr>
            <a:xfrm>
              <a:off x="3590959" y="27646793"/>
              <a:ext cx="8560826" cy="48026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/>
          <a:srcRect r="20645"/>
          <a:stretch/>
        </p:blipFill>
        <p:spPr>
          <a:xfrm>
            <a:off x="3999557" y="21259136"/>
            <a:ext cx="12136517" cy="4901882"/>
          </a:xfrm>
          <a:prstGeom prst="rect">
            <a:avLst/>
          </a:prstGeom>
        </p:spPr>
      </p:pic>
      <p:sp>
        <p:nvSpPr>
          <p:cNvPr id="23" name="Oval 36">
            <a:extLst>
              <a:ext uri="{FF2B5EF4-FFF2-40B4-BE49-F238E27FC236}">
                <a16:creationId xmlns="" xmlns:a16="http://schemas.microsoft.com/office/drawing/2014/main" id="{EBD3071E-6A37-D04C-BCFB-99F4CDC0DA39}"/>
              </a:ext>
            </a:extLst>
          </p:cNvPr>
          <p:cNvSpPr/>
          <p:nvPr/>
        </p:nvSpPr>
        <p:spPr>
          <a:xfrm>
            <a:off x="1958494" y="5757208"/>
            <a:ext cx="2367319" cy="21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altLang="zh-TW" sz="4400" dirty="0" err="1" smtClean="0"/>
              <a:t>Advan</a:t>
            </a:r>
            <a:r>
              <a:rPr lang="en-GB" altLang="zh-TW" sz="4400" dirty="0" smtClean="0"/>
              <a:t>-</a:t>
            </a:r>
          </a:p>
          <a:p>
            <a:pPr algn="ctr"/>
            <a:r>
              <a:rPr lang="en-GB" altLang="zh-TW" sz="4400" dirty="0" err="1" smtClean="0"/>
              <a:t>tages</a:t>
            </a:r>
            <a:endParaRPr lang="en-US" sz="44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3272" y="27798653"/>
            <a:ext cx="9525000" cy="310515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949" y="27711853"/>
            <a:ext cx="13928326" cy="8138454"/>
          </a:xfrm>
          <a:prstGeom prst="rect">
            <a:avLst/>
          </a:prstGeom>
        </p:spPr>
      </p:pic>
      <p:grpSp>
        <p:nvGrpSpPr>
          <p:cNvPr id="43" name="Group 21"/>
          <p:cNvGrpSpPr/>
          <p:nvPr/>
        </p:nvGrpSpPr>
        <p:grpSpPr>
          <a:xfrm>
            <a:off x="3233069" y="16128543"/>
            <a:ext cx="24374776" cy="10595675"/>
            <a:chOff x="-9917352" y="10652517"/>
            <a:chExt cx="13802306" cy="7442424"/>
          </a:xfrm>
        </p:grpSpPr>
        <p:sp>
          <p:nvSpPr>
            <p:cNvPr id="44" name="Rectangle 23"/>
            <p:cNvSpPr/>
            <p:nvPr/>
          </p:nvSpPr>
          <p:spPr>
            <a:xfrm>
              <a:off x="-9626421" y="11326918"/>
              <a:ext cx="13313428" cy="693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just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endParaRPr lang="en-US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ounded Rectangle 24"/>
            <p:cNvSpPr/>
            <p:nvPr/>
          </p:nvSpPr>
          <p:spPr>
            <a:xfrm>
              <a:off x="-9917352" y="10652517"/>
              <a:ext cx="13802306" cy="744242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0" indent="-1143000" algn="ctr">
                <a:buFont typeface="Arial" panose="020B0604020202020204" pitchFamily="34" charset="0"/>
                <a:buChar char="•"/>
              </a:pPr>
              <a:endParaRPr lang="en-US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EBD3071E-6A37-D04C-BCFB-99F4CDC0DA39}"/>
              </a:ext>
            </a:extLst>
          </p:cNvPr>
          <p:cNvSpPr/>
          <p:nvPr/>
        </p:nvSpPr>
        <p:spPr>
          <a:xfrm>
            <a:off x="1958495" y="15670944"/>
            <a:ext cx="2367318" cy="21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400" dirty="0" smtClean="0"/>
              <a:t>KPIs &amp; </a:t>
            </a:r>
          </a:p>
          <a:p>
            <a:pPr algn="ctr"/>
            <a:r>
              <a:rPr lang="en-US" sz="4400" dirty="0" smtClean="0"/>
              <a:t>Value</a:t>
            </a:r>
            <a:endParaRPr lang="en-US" sz="4400" dirty="0"/>
          </a:p>
        </p:txBody>
      </p:sp>
      <p:grpSp>
        <p:nvGrpSpPr>
          <p:cNvPr id="47" name="群組 46"/>
          <p:cNvGrpSpPr/>
          <p:nvPr/>
        </p:nvGrpSpPr>
        <p:grpSpPr>
          <a:xfrm>
            <a:off x="23580065" y="31862301"/>
            <a:ext cx="3643037" cy="3029970"/>
            <a:chOff x="5142687" y="4551436"/>
            <a:chExt cx="2624969" cy="1583924"/>
          </a:xfrm>
        </p:grpSpPr>
        <p:sp>
          <p:nvSpPr>
            <p:cNvPr id="48" name="圓角矩形 47"/>
            <p:cNvSpPr/>
            <p:nvPr/>
          </p:nvSpPr>
          <p:spPr>
            <a:xfrm>
              <a:off x="5142687" y="4551436"/>
              <a:ext cx="2624969" cy="158392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圓角矩形 50"/>
            <p:cNvSpPr/>
            <p:nvPr/>
          </p:nvSpPr>
          <p:spPr>
            <a:xfrm>
              <a:off x="5344368" y="4702421"/>
              <a:ext cx="2221606" cy="128250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b="1" dirty="0">
                  <a:solidFill>
                    <a:schemeClr val="tx1"/>
                  </a:solidFill>
                </a:rPr>
                <a:t>Machine Learning</a:t>
              </a:r>
            </a:p>
            <a:p>
              <a:pPr algn="ctr"/>
              <a:r>
                <a:rPr lang="en-US" altLang="zh-TW" sz="4000" b="1" dirty="0">
                  <a:solidFill>
                    <a:schemeClr val="tx1"/>
                  </a:solidFill>
                </a:rPr>
                <a:t>Model</a:t>
              </a:r>
              <a:endParaRPr lang="zh-TW" altLang="en-US" sz="4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上-下雙向箭號 20"/>
          <p:cNvSpPr/>
          <p:nvPr/>
        </p:nvSpPr>
        <p:spPr>
          <a:xfrm>
            <a:off x="25032307" y="30847812"/>
            <a:ext cx="500556" cy="101448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22141145" y="30953774"/>
            <a:ext cx="2948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Training Data</a:t>
            </a:r>
            <a:endParaRPr lang="zh-TW" altLang="en-US" sz="4000" dirty="0"/>
          </a:p>
        </p:txBody>
      </p:sp>
      <p:grpSp>
        <p:nvGrpSpPr>
          <p:cNvPr id="52" name="Group 21"/>
          <p:cNvGrpSpPr/>
          <p:nvPr/>
        </p:nvGrpSpPr>
        <p:grpSpPr>
          <a:xfrm>
            <a:off x="3233069" y="27221552"/>
            <a:ext cx="24374776" cy="8585976"/>
            <a:chOff x="-9917352" y="10652517"/>
            <a:chExt cx="13802306" cy="7442424"/>
          </a:xfrm>
        </p:grpSpPr>
        <p:sp>
          <p:nvSpPr>
            <p:cNvPr id="53" name="Rectangle 23"/>
            <p:cNvSpPr/>
            <p:nvPr/>
          </p:nvSpPr>
          <p:spPr>
            <a:xfrm>
              <a:off x="-9626421" y="11326918"/>
              <a:ext cx="13313428" cy="693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just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endParaRPr lang="en-US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ounded Rectangle 24"/>
            <p:cNvSpPr/>
            <p:nvPr/>
          </p:nvSpPr>
          <p:spPr>
            <a:xfrm>
              <a:off x="-9917352" y="10652517"/>
              <a:ext cx="13802306" cy="744242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0" indent="-1143000" algn="ctr">
                <a:buFont typeface="Arial" panose="020B0604020202020204" pitchFamily="34" charset="0"/>
                <a:buChar char="•"/>
              </a:pPr>
              <a:endParaRPr lang="en-US"/>
            </a:p>
          </p:txBody>
        </p:sp>
      </p:grpSp>
      <p:sp>
        <p:nvSpPr>
          <p:cNvPr id="42" name="Oval 36">
            <a:extLst>
              <a:ext uri="{FF2B5EF4-FFF2-40B4-BE49-F238E27FC236}">
                <a16:creationId xmlns="" xmlns:a16="http://schemas.microsoft.com/office/drawing/2014/main" id="{EBD3071E-6A37-D04C-BCFB-99F4CDC0DA39}"/>
              </a:ext>
            </a:extLst>
          </p:cNvPr>
          <p:cNvSpPr/>
          <p:nvPr/>
        </p:nvSpPr>
        <p:spPr>
          <a:xfrm>
            <a:off x="2169432" y="26500792"/>
            <a:ext cx="2265097" cy="2289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400" dirty="0" smtClean="0"/>
              <a:t>AI </a:t>
            </a:r>
          </a:p>
          <a:p>
            <a:pPr algn="ctr"/>
            <a:r>
              <a:rPr lang="en-US" sz="4400" dirty="0" smtClean="0"/>
              <a:t>enabling</a:t>
            </a:r>
            <a:endParaRPr lang="en-US" sz="4400" dirty="0"/>
          </a:p>
        </p:txBody>
      </p:sp>
      <p:cxnSp>
        <p:nvCxnSpPr>
          <p:cNvPr id="40" name="直線接點 39"/>
          <p:cNvCxnSpPr/>
          <p:nvPr/>
        </p:nvCxnSpPr>
        <p:spPr>
          <a:xfrm>
            <a:off x="17528923" y="27645340"/>
            <a:ext cx="0" cy="7951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71" descr="itri_CEL_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69599" y="5424860"/>
            <a:ext cx="3859592" cy="89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63673" y="5624533"/>
            <a:ext cx="3866752" cy="60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5G-Coral">
      <a:dk1>
        <a:srgbClr val="454545"/>
      </a:dk1>
      <a:lt1>
        <a:sysClr val="window" lastClr="FFFFFF"/>
      </a:lt1>
      <a:dk2>
        <a:srgbClr val="6F6F6F"/>
      </a:dk2>
      <a:lt2>
        <a:srgbClr val="929292"/>
      </a:lt2>
      <a:accent1>
        <a:srgbClr val="E45252"/>
      </a:accent1>
      <a:accent2>
        <a:srgbClr val="FF8E72"/>
      </a:accent2>
      <a:accent3>
        <a:srgbClr val="F9DC5C"/>
      </a:accent3>
      <a:accent4>
        <a:srgbClr val="235789"/>
      </a:accent4>
      <a:accent5>
        <a:srgbClr val="387D7A"/>
      </a:accent5>
      <a:accent6>
        <a:srgbClr val="C4E7D4"/>
      </a:accent6>
      <a:hlink>
        <a:srgbClr val="E45252"/>
      </a:hlink>
      <a:folHlink>
        <a:srgbClr val="E45252"/>
      </a:folHlink>
    </a:clrScheme>
    <a:fontScheme name="5G-Coral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10534</TotalTime>
  <Words>87</Words>
  <Application>Microsoft Office PowerPoint</Application>
  <PresentationFormat>自訂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Arial</vt:lpstr>
      <vt:lpstr>Calibri</vt:lpstr>
      <vt:lpstr>Symbol</vt:lpstr>
      <vt:lpstr>Times New Roman</vt:lpstr>
      <vt:lpstr>Tw Cen MT</vt:lpstr>
      <vt:lpstr>Office Theme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Cominardi</dc:creator>
  <cp:lastModifiedBy>jsyang833@gmail.com</cp:lastModifiedBy>
  <cp:revision>225</cp:revision>
  <cp:lastPrinted>2019-05-24T02:25:52Z</cp:lastPrinted>
  <dcterms:created xsi:type="dcterms:W3CDTF">2017-06-09T14:28:16Z</dcterms:created>
  <dcterms:modified xsi:type="dcterms:W3CDTF">2019-05-24T02:26:11Z</dcterms:modified>
</cp:coreProperties>
</file>